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</p:sldIdLst>
  <p:notesMasterIdLst>
    <p:notesMasterId r:id="rId30"/>
  </p:notesMasterIdLst>
  <p:sldSz cx="14630400" cy="8229600"/>
  <p:notesSz cx="8229600" cy="14630400"/>
  <p:embeddedFontLst>
    <p:embeddedFont>
      <p:font typeface="Ancizar Serif"/>
      <p:regular r:id="rId35"/>
    </p:embeddedFont>
    <p:embeddedFont>
      <p:font typeface="Ancizar Serif"/>
      <p:regular r:id="rId36"/>
    </p:embeddedFont>
    <p:embeddedFont>
      <p:font typeface="Ancizar Serif"/>
      <p:regular r:id="rId37"/>
    </p:embeddedFont>
    <p:embeddedFont>
      <p:font typeface="Ancizar Serif"/>
      <p:regular r:id="rId3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35" Type="http://schemas.openxmlformats.org/officeDocument/2006/relationships/font" Target="fonts/font1.fntdata"/><Relationship Id="rId36" Type="http://schemas.openxmlformats.org/officeDocument/2006/relationships/font" Target="fonts/font2.fntdata"/><Relationship Id="rId37" Type="http://schemas.openxmlformats.org/officeDocument/2006/relationships/font" Target="fonts/font3.fntdata"/><Relationship Id="rId38" Type="http://schemas.openxmlformats.org/officeDocument/2006/relationships/font" Target="fonts/font4.fntdata"/></Relationships>
</file>

<file path=ppt/media/>
</file>

<file path=ppt/media/image-17-1.png>
</file>

<file path=ppt/media/image-18-1.png>
</file>

<file path=ppt/media/image-18-2.png>
</file>

<file path=ppt/media/image-21-1.png>
</file>

<file path=ppt/media/image-23-1.png>
</file>

<file path=ppt/media/image-7-1.png>
</file>

<file path=ppt/media/image-7-2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9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0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1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8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image" Target="../media/image-18-2.png"/><Relationship Id="rId3" Type="http://schemas.openxmlformats.org/officeDocument/2006/relationships/slideLayout" Target="../slideLayouts/slideLayout19.xml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1-1.png"/><Relationship Id="rId2" Type="http://schemas.openxmlformats.org/officeDocument/2006/relationships/slideLayout" Target="../slideLayouts/slideLayout22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3-1.png"/><Relationship Id="rId2" Type="http://schemas.openxmlformats.org/officeDocument/2006/relationships/slideLayout" Target="../slideLayouts/slideLayout24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9032" y="2777014"/>
            <a:ext cx="3571875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3" name="Text 1"/>
          <p:cNvSpPr/>
          <p:nvPr/>
        </p:nvSpPr>
        <p:spPr>
          <a:xfrm>
            <a:off x="971074" y="2847975"/>
            <a:ext cx="3287792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FONDAMENTI DI TELECOMUNICAZIONI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9032" y="3316843"/>
            <a:ext cx="10284262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Reti Trasmissive e Conversione A/D-D/A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29032" y="4186952"/>
            <a:ext cx="9313783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Fondamenti di Telecomunicazioni e Elaborazione dei Segnali</a:t>
            </a:r>
            <a:endParaRPr lang="en-US" sz="2900" dirty="0"/>
          </a:p>
        </p:txBody>
      </p:sp>
      <p:sp>
        <p:nvSpPr>
          <p:cNvPr id="6" name="Shape 4"/>
          <p:cNvSpPr/>
          <p:nvPr/>
        </p:nvSpPr>
        <p:spPr>
          <a:xfrm>
            <a:off x="829032" y="5007412"/>
            <a:ext cx="1967270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7" name="Text 5"/>
          <p:cNvSpPr/>
          <p:nvPr/>
        </p:nvSpPr>
        <p:spPr>
          <a:xfrm>
            <a:off x="971074" y="5078373"/>
            <a:ext cx="1683187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MEZZI TRASMISSIVI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2914650" y="5007412"/>
            <a:ext cx="2200037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9" name="Text 7"/>
          <p:cNvSpPr/>
          <p:nvPr/>
        </p:nvSpPr>
        <p:spPr>
          <a:xfrm>
            <a:off x="3056692" y="5078373"/>
            <a:ext cx="1915954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CONVERSIONE A/D-D/A</a:t>
            </a:r>
            <a:endParaRPr lang="en-US" sz="1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775454"/>
            <a:ext cx="8194715" cy="620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Confronto tra Mezzi Trasmissivi Guidati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829032" y="1699022"/>
            <a:ext cx="12972336" cy="4243626"/>
          </a:xfrm>
          <a:prstGeom prst="roundRect">
            <a:avLst>
              <a:gd name="adj" fmla="val 21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836652" y="1706642"/>
            <a:ext cx="12957096" cy="469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5" name="Text 3"/>
          <p:cNvSpPr/>
          <p:nvPr/>
        </p:nvSpPr>
        <p:spPr>
          <a:xfrm>
            <a:off x="1026319" y="1805107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Parametro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4269343" y="1805107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Doppino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7508558" y="1805107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Coassiale</a:t>
            </a:r>
            <a:endParaRPr lang="en-US" sz="1450" dirty="0"/>
          </a:p>
        </p:txBody>
      </p:sp>
      <p:sp>
        <p:nvSpPr>
          <p:cNvPr id="8" name="Text 6"/>
          <p:cNvSpPr/>
          <p:nvPr/>
        </p:nvSpPr>
        <p:spPr>
          <a:xfrm>
            <a:off x="10747772" y="1805107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Fibra Ottica</a:t>
            </a:r>
            <a:endParaRPr lang="en-US" sz="1450" dirty="0"/>
          </a:p>
        </p:txBody>
      </p:sp>
      <p:sp>
        <p:nvSpPr>
          <p:cNvPr id="9" name="Shape 7"/>
          <p:cNvSpPr/>
          <p:nvPr/>
        </p:nvSpPr>
        <p:spPr>
          <a:xfrm>
            <a:off x="836652" y="2176463"/>
            <a:ext cx="12957096" cy="4698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26319" y="2274927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Larghezza di Banda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4269343" y="2274927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 Mbps - 10 Gbps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08558" y="2274927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10 - 100 Mbps</a:t>
            </a:r>
            <a:endParaRPr lang="en-US" sz="1450" dirty="0"/>
          </a:p>
        </p:txBody>
      </p:sp>
      <p:sp>
        <p:nvSpPr>
          <p:cNvPr id="13" name="Text 11"/>
          <p:cNvSpPr/>
          <p:nvPr/>
        </p:nvSpPr>
        <p:spPr>
          <a:xfrm>
            <a:off x="10747772" y="2274927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100 Mbps - 100+ Gbps</a:t>
            </a:r>
            <a:endParaRPr lang="en-US" sz="1450" dirty="0"/>
          </a:p>
        </p:txBody>
      </p:sp>
      <p:sp>
        <p:nvSpPr>
          <p:cNvPr id="14" name="Shape 12"/>
          <p:cNvSpPr/>
          <p:nvPr/>
        </p:nvSpPr>
        <p:spPr>
          <a:xfrm>
            <a:off x="836652" y="2646283"/>
            <a:ext cx="12957096" cy="469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26319" y="2744748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Distanza Max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4269343" y="2744748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100 m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7508558" y="2744748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185 - 500 m</a:t>
            </a:r>
            <a:endParaRPr lang="en-US" sz="1450" dirty="0"/>
          </a:p>
        </p:txBody>
      </p:sp>
      <p:sp>
        <p:nvSpPr>
          <p:cNvPr id="18" name="Text 16"/>
          <p:cNvSpPr/>
          <p:nvPr/>
        </p:nvSpPr>
        <p:spPr>
          <a:xfrm>
            <a:off x="10747772" y="2744748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2 - 100 km</a:t>
            </a:r>
            <a:endParaRPr lang="en-US" sz="1450" dirty="0"/>
          </a:p>
        </p:txBody>
      </p:sp>
      <p:sp>
        <p:nvSpPr>
          <p:cNvPr id="19" name="Shape 17"/>
          <p:cNvSpPr/>
          <p:nvPr/>
        </p:nvSpPr>
        <p:spPr>
          <a:xfrm>
            <a:off x="836652" y="3116104"/>
            <a:ext cx="12957096" cy="4698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26319" y="3214568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Costo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4269343" y="3214568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Molto basso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7508558" y="3214568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Medio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10747772" y="3214568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Alto</a:t>
            </a:r>
            <a:endParaRPr lang="en-US" sz="1450" dirty="0"/>
          </a:p>
        </p:txBody>
      </p:sp>
      <p:sp>
        <p:nvSpPr>
          <p:cNvPr id="24" name="Shape 22"/>
          <p:cNvSpPr/>
          <p:nvPr/>
        </p:nvSpPr>
        <p:spPr>
          <a:xfrm>
            <a:off x="836652" y="3585924"/>
            <a:ext cx="12957096" cy="469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5" name="Text 23"/>
          <p:cNvSpPr/>
          <p:nvPr/>
        </p:nvSpPr>
        <p:spPr>
          <a:xfrm>
            <a:off x="1026319" y="3684389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Installazione</a:t>
            </a:r>
            <a:endParaRPr lang="en-US" sz="1450" dirty="0"/>
          </a:p>
        </p:txBody>
      </p:sp>
      <p:sp>
        <p:nvSpPr>
          <p:cNvPr id="26" name="Text 24"/>
          <p:cNvSpPr/>
          <p:nvPr/>
        </p:nvSpPr>
        <p:spPr>
          <a:xfrm>
            <a:off x="4269343" y="3684389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Facile</a:t>
            </a:r>
            <a:endParaRPr lang="en-US" sz="1450" dirty="0"/>
          </a:p>
        </p:txBody>
      </p:sp>
      <p:sp>
        <p:nvSpPr>
          <p:cNvPr id="27" name="Text 25"/>
          <p:cNvSpPr/>
          <p:nvPr/>
        </p:nvSpPr>
        <p:spPr>
          <a:xfrm>
            <a:off x="7508558" y="3684389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Moderata</a:t>
            </a:r>
            <a:endParaRPr lang="en-US" sz="1450" dirty="0"/>
          </a:p>
        </p:txBody>
      </p:sp>
      <p:sp>
        <p:nvSpPr>
          <p:cNvPr id="28" name="Text 26"/>
          <p:cNvSpPr/>
          <p:nvPr/>
        </p:nvSpPr>
        <p:spPr>
          <a:xfrm>
            <a:off x="10747772" y="3684389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Complessa</a:t>
            </a:r>
            <a:endParaRPr lang="en-US" sz="1450" dirty="0"/>
          </a:p>
        </p:txBody>
      </p:sp>
      <p:sp>
        <p:nvSpPr>
          <p:cNvPr id="29" name="Shape 27"/>
          <p:cNvSpPr/>
          <p:nvPr/>
        </p:nvSpPr>
        <p:spPr>
          <a:xfrm>
            <a:off x="836652" y="4055745"/>
            <a:ext cx="12957096" cy="4698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30" name="Text 28"/>
          <p:cNvSpPr/>
          <p:nvPr/>
        </p:nvSpPr>
        <p:spPr>
          <a:xfrm>
            <a:off x="1026319" y="4154210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Immunità Interferenze</a:t>
            </a:r>
            <a:endParaRPr lang="en-US" sz="1450" dirty="0"/>
          </a:p>
        </p:txBody>
      </p:sp>
      <p:sp>
        <p:nvSpPr>
          <p:cNvPr id="31" name="Text 29"/>
          <p:cNvSpPr/>
          <p:nvPr/>
        </p:nvSpPr>
        <p:spPr>
          <a:xfrm>
            <a:off x="4269343" y="4154210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Bassa</a:t>
            </a:r>
            <a:endParaRPr lang="en-US" sz="1450" dirty="0"/>
          </a:p>
        </p:txBody>
      </p:sp>
      <p:sp>
        <p:nvSpPr>
          <p:cNvPr id="32" name="Text 30"/>
          <p:cNvSpPr/>
          <p:nvPr/>
        </p:nvSpPr>
        <p:spPr>
          <a:xfrm>
            <a:off x="7508558" y="4154210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Buona</a:t>
            </a:r>
            <a:endParaRPr lang="en-US" sz="1450" dirty="0"/>
          </a:p>
        </p:txBody>
      </p:sp>
      <p:sp>
        <p:nvSpPr>
          <p:cNvPr id="33" name="Text 31"/>
          <p:cNvSpPr/>
          <p:nvPr/>
        </p:nvSpPr>
        <p:spPr>
          <a:xfrm>
            <a:off x="10747772" y="4154210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Eccellente</a:t>
            </a:r>
            <a:endParaRPr lang="en-US" sz="1450" dirty="0"/>
          </a:p>
        </p:txBody>
      </p:sp>
      <p:sp>
        <p:nvSpPr>
          <p:cNvPr id="34" name="Shape 32"/>
          <p:cNvSpPr/>
          <p:nvPr/>
        </p:nvSpPr>
        <p:spPr>
          <a:xfrm>
            <a:off x="836652" y="4525566"/>
            <a:ext cx="12957096" cy="469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35" name="Text 33"/>
          <p:cNvSpPr/>
          <p:nvPr/>
        </p:nvSpPr>
        <p:spPr>
          <a:xfrm>
            <a:off x="1026319" y="4624030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Attenuazione</a:t>
            </a:r>
            <a:endParaRPr lang="en-US" sz="1450" dirty="0"/>
          </a:p>
        </p:txBody>
      </p:sp>
      <p:sp>
        <p:nvSpPr>
          <p:cNvPr id="36" name="Text 34"/>
          <p:cNvSpPr/>
          <p:nvPr/>
        </p:nvSpPr>
        <p:spPr>
          <a:xfrm>
            <a:off x="4269343" y="4624030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Alta</a:t>
            </a:r>
            <a:endParaRPr lang="en-US" sz="1450" dirty="0"/>
          </a:p>
        </p:txBody>
      </p:sp>
      <p:sp>
        <p:nvSpPr>
          <p:cNvPr id="37" name="Text 35"/>
          <p:cNvSpPr/>
          <p:nvPr/>
        </p:nvSpPr>
        <p:spPr>
          <a:xfrm>
            <a:off x="7508558" y="4624030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Media</a:t>
            </a:r>
            <a:endParaRPr lang="en-US" sz="1450" dirty="0"/>
          </a:p>
        </p:txBody>
      </p:sp>
      <p:sp>
        <p:nvSpPr>
          <p:cNvPr id="38" name="Text 36"/>
          <p:cNvSpPr/>
          <p:nvPr/>
        </p:nvSpPr>
        <p:spPr>
          <a:xfrm>
            <a:off x="10747772" y="4624030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Bassissima</a:t>
            </a:r>
            <a:endParaRPr lang="en-US" sz="1450" dirty="0"/>
          </a:p>
        </p:txBody>
      </p:sp>
      <p:sp>
        <p:nvSpPr>
          <p:cNvPr id="39" name="Shape 37"/>
          <p:cNvSpPr/>
          <p:nvPr/>
        </p:nvSpPr>
        <p:spPr>
          <a:xfrm>
            <a:off x="836652" y="4995386"/>
            <a:ext cx="12957096" cy="46982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40" name="Text 38"/>
          <p:cNvSpPr/>
          <p:nvPr/>
        </p:nvSpPr>
        <p:spPr>
          <a:xfrm>
            <a:off x="1026319" y="5093851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Topologia</a:t>
            </a:r>
            <a:endParaRPr lang="en-US" sz="1450" dirty="0"/>
          </a:p>
        </p:txBody>
      </p:sp>
      <p:sp>
        <p:nvSpPr>
          <p:cNvPr id="41" name="Text 39"/>
          <p:cNvSpPr/>
          <p:nvPr/>
        </p:nvSpPr>
        <p:spPr>
          <a:xfrm>
            <a:off x="4269343" y="5093851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Stella</a:t>
            </a:r>
            <a:endParaRPr lang="en-US" sz="1450" dirty="0"/>
          </a:p>
        </p:txBody>
      </p:sp>
      <p:sp>
        <p:nvSpPr>
          <p:cNvPr id="42" name="Text 40"/>
          <p:cNvSpPr/>
          <p:nvPr/>
        </p:nvSpPr>
        <p:spPr>
          <a:xfrm>
            <a:off x="7508558" y="5093851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Bus</a:t>
            </a:r>
            <a:endParaRPr lang="en-US" sz="1450" dirty="0"/>
          </a:p>
        </p:txBody>
      </p:sp>
      <p:sp>
        <p:nvSpPr>
          <p:cNvPr id="43" name="Text 41"/>
          <p:cNvSpPr/>
          <p:nvPr/>
        </p:nvSpPr>
        <p:spPr>
          <a:xfrm>
            <a:off x="10747772" y="5093851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Punto-punto</a:t>
            </a:r>
            <a:endParaRPr lang="en-US" sz="1450" dirty="0"/>
          </a:p>
        </p:txBody>
      </p:sp>
      <p:sp>
        <p:nvSpPr>
          <p:cNvPr id="44" name="Shape 42"/>
          <p:cNvSpPr/>
          <p:nvPr/>
        </p:nvSpPr>
        <p:spPr>
          <a:xfrm>
            <a:off x="836652" y="5465207"/>
            <a:ext cx="12957096" cy="46982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45" name="Text 43"/>
          <p:cNvSpPr/>
          <p:nvPr/>
        </p:nvSpPr>
        <p:spPr>
          <a:xfrm>
            <a:off x="1026319" y="5563672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Applicazioni</a:t>
            </a:r>
            <a:endParaRPr lang="en-US" sz="1450" dirty="0"/>
          </a:p>
        </p:txBody>
      </p:sp>
      <p:sp>
        <p:nvSpPr>
          <p:cNvPr id="46" name="Text 44"/>
          <p:cNvSpPr/>
          <p:nvPr/>
        </p:nvSpPr>
        <p:spPr>
          <a:xfrm>
            <a:off x="4269343" y="5563672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LAN, telefonia</a:t>
            </a:r>
            <a:endParaRPr lang="en-US" sz="1450" dirty="0"/>
          </a:p>
        </p:txBody>
      </p:sp>
      <p:sp>
        <p:nvSpPr>
          <p:cNvPr id="47" name="Text 45"/>
          <p:cNvSpPr/>
          <p:nvPr/>
        </p:nvSpPr>
        <p:spPr>
          <a:xfrm>
            <a:off x="7508558" y="5563672"/>
            <a:ext cx="285273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TV, reti legacy</a:t>
            </a:r>
            <a:endParaRPr lang="en-US" sz="1450" dirty="0"/>
          </a:p>
        </p:txBody>
      </p:sp>
      <p:sp>
        <p:nvSpPr>
          <p:cNvPr id="48" name="Text 46"/>
          <p:cNvSpPr/>
          <p:nvPr/>
        </p:nvSpPr>
        <p:spPr>
          <a:xfrm>
            <a:off x="10747772" y="5563672"/>
            <a:ext cx="28565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Dorsali, FTTH</a:t>
            </a:r>
            <a:endParaRPr lang="en-US" sz="1450" dirty="0"/>
          </a:p>
        </p:txBody>
      </p:sp>
      <p:sp>
        <p:nvSpPr>
          <p:cNvPr id="49" name="Shape 47"/>
          <p:cNvSpPr/>
          <p:nvPr/>
        </p:nvSpPr>
        <p:spPr>
          <a:xfrm>
            <a:off x="829032" y="6113145"/>
            <a:ext cx="4223028" cy="1340882"/>
          </a:xfrm>
          <a:prstGeom prst="roundRect">
            <a:avLst>
              <a:gd name="adj" fmla="val 68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50" name="Text 48"/>
          <p:cNvSpPr/>
          <p:nvPr/>
        </p:nvSpPr>
        <p:spPr>
          <a:xfrm>
            <a:off x="1026081" y="6310193"/>
            <a:ext cx="248162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Doppino: Economicità</a:t>
            </a:r>
            <a:endParaRPr lang="en-US" sz="1950" dirty="0"/>
          </a:p>
        </p:txBody>
      </p:sp>
      <p:sp>
        <p:nvSpPr>
          <p:cNvPr id="51" name="Text 49"/>
          <p:cNvSpPr/>
          <p:nvPr/>
        </p:nvSpPr>
        <p:spPr>
          <a:xfrm>
            <a:off x="1026081" y="6711196"/>
            <a:ext cx="3828931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Scelta ideale per LAN di piccole/medie dimensioni</a:t>
            </a:r>
            <a:endParaRPr lang="en-US" sz="1450" dirty="0"/>
          </a:p>
        </p:txBody>
      </p:sp>
      <p:sp>
        <p:nvSpPr>
          <p:cNvPr id="52" name="Shape 50"/>
          <p:cNvSpPr/>
          <p:nvPr/>
        </p:nvSpPr>
        <p:spPr>
          <a:xfrm>
            <a:off x="5203627" y="6113145"/>
            <a:ext cx="4223028" cy="1340882"/>
          </a:xfrm>
          <a:prstGeom prst="roundRect">
            <a:avLst>
              <a:gd name="adj" fmla="val 68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53" name="Text 51"/>
          <p:cNvSpPr/>
          <p:nvPr/>
        </p:nvSpPr>
        <p:spPr>
          <a:xfrm>
            <a:off x="5400675" y="6310193"/>
            <a:ext cx="248162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Coassiale: Versatilità</a:t>
            </a:r>
            <a:endParaRPr lang="en-US" sz="1950" dirty="0"/>
          </a:p>
        </p:txBody>
      </p:sp>
      <p:sp>
        <p:nvSpPr>
          <p:cNvPr id="54" name="Text 52"/>
          <p:cNvSpPr/>
          <p:nvPr/>
        </p:nvSpPr>
        <p:spPr>
          <a:xfrm>
            <a:off x="5400675" y="6711196"/>
            <a:ext cx="3828931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Ottimo per applicazioni video e broadcast</a:t>
            </a:r>
            <a:endParaRPr lang="en-US" sz="1450" dirty="0"/>
          </a:p>
        </p:txBody>
      </p:sp>
      <p:sp>
        <p:nvSpPr>
          <p:cNvPr id="55" name="Shape 53"/>
          <p:cNvSpPr/>
          <p:nvPr/>
        </p:nvSpPr>
        <p:spPr>
          <a:xfrm>
            <a:off x="9578221" y="6113145"/>
            <a:ext cx="4223028" cy="1340882"/>
          </a:xfrm>
          <a:prstGeom prst="roundRect">
            <a:avLst>
              <a:gd name="adj" fmla="val 68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56" name="Text 54"/>
          <p:cNvSpPr/>
          <p:nvPr/>
        </p:nvSpPr>
        <p:spPr>
          <a:xfrm>
            <a:off x="9775269" y="6310193"/>
            <a:ext cx="248162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Fibra: Prestazioni</a:t>
            </a:r>
            <a:endParaRPr lang="en-US" sz="1950" dirty="0"/>
          </a:p>
        </p:txBody>
      </p:sp>
      <p:sp>
        <p:nvSpPr>
          <p:cNvPr id="57" name="Text 55"/>
          <p:cNvSpPr/>
          <p:nvPr/>
        </p:nvSpPr>
        <p:spPr>
          <a:xfrm>
            <a:off x="9775269" y="6711196"/>
            <a:ext cx="3828931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scelta per alte prestazioni e lunghe distanze</a:t>
            </a:r>
            <a:endParaRPr lang="en-US" sz="1450" dirty="0"/>
          </a:p>
        </p:txBody>
      </p:sp>
      <p:sp>
        <p:nvSpPr>
          <p:cNvPr id="58" name="Text 56"/>
          <p:cNvSpPr/>
          <p:nvPr/>
        </p:nvSpPr>
        <p:spPr>
          <a:xfrm>
            <a:off x="142042" y="7731204"/>
            <a:ext cx="1251823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59" name="Text 57"/>
          <p:cNvSpPr/>
          <p:nvPr/>
        </p:nvSpPr>
        <p:spPr>
          <a:xfrm>
            <a:off x="6501765" y="7731204"/>
            <a:ext cx="1626870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60" name="Text 58"/>
          <p:cNvSpPr/>
          <p:nvPr/>
        </p:nvSpPr>
        <p:spPr>
          <a:xfrm>
            <a:off x="14091047" y="7731204"/>
            <a:ext cx="397431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</a:t>
            </a:r>
            <a:endParaRPr lang="en-US" sz="13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9032" y="3089910"/>
            <a:ext cx="1376601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3" name="Text 1"/>
          <p:cNvSpPr/>
          <p:nvPr/>
        </p:nvSpPr>
        <p:spPr>
          <a:xfrm>
            <a:off x="971074" y="3160871"/>
            <a:ext cx="109251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03 CAPITOLO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9032" y="3629739"/>
            <a:ext cx="7827883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Mezzi Trasmissivi Non Guidati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29032" y="4760476"/>
            <a:ext cx="12972336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Trasmissioni wireless: onde radio, microonde e satelliti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11</a:t>
            </a:r>
            <a:endParaRPr lang="en-US" sz="13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970836"/>
            <a:ext cx="4652963" cy="581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Trasmissioni Wireless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829032" y="1818918"/>
            <a:ext cx="6419493" cy="3617714"/>
          </a:xfrm>
          <a:prstGeom prst="roundRect">
            <a:avLst>
              <a:gd name="adj" fmla="val 25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14293" y="2004179"/>
            <a:ext cx="2449473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Principio di Propagazione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1014293" y="2374821"/>
            <a:ext cx="6048970" cy="4972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Le </a:t>
            </a:r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onde elettromagnetiche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si propagano nello spazio senza necessità di un mezzo fisico. La velocità di propagazione è circa 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300.000 km/s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(velocità della luce).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1014293" y="2951917"/>
            <a:ext cx="6048970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Relazione fondamentale: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c = λ · f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1014293" y="3280410"/>
            <a:ext cx="6048970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 = velocità, λ = lunghezza d'onda, f = frequenza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7381756" y="1818918"/>
            <a:ext cx="6419612" cy="3617714"/>
          </a:xfrm>
          <a:prstGeom prst="roundRect">
            <a:avLst>
              <a:gd name="adj" fmla="val 25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7567017" y="2004179"/>
            <a:ext cx="2462332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Tipologie di Trasmissione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7567017" y="2374821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Onde Radio Terrestri</a:t>
            </a:r>
            <a:endParaRPr lang="en-US" sz="1350" dirty="0"/>
          </a:p>
        </p:txBody>
      </p:sp>
      <p:sp>
        <p:nvSpPr>
          <p:cNvPr id="11" name="Text 9"/>
          <p:cNvSpPr/>
          <p:nvPr/>
        </p:nvSpPr>
        <p:spPr>
          <a:xfrm>
            <a:off x="7567017" y="2703314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Propagazione diretta o riflessa ionosfera</a:t>
            </a:r>
            <a:endParaRPr lang="en-US" sz="1350" dirty="0"/>
          </a:p>
        </p:txBody>
      </p:sp>
      <p:sp>
        <p:nvSpPr>
          <p:cNvPr id="12" name="Text 10"/>
          <p:cNvSpPr/>
          <p:nvPr/>
        </p:nvSpPr>
        <p:spPr>
          <a:xfrm>
            <a:off x="7567017" y="3031808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AM/FM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TV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DAB</a:t>
            </a:r>
            <a:endParaRPr lang="en-US" sz="1350" dirty="0"/>
          </a:p>
        </p:txBody>
      </p:sp>
      <p:sp>
        <p:nvSpPr>
          <p:cNvPr id="13" name="Text 11"/>
          <p:cNvSpPr/>
          <p:nvPr/>
        </p:nvSpPr>
        <p:spPr>
          <a:xfrm>
            <a:off x="7567017" y="3360301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Microonde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7567017" y="3688794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Ponti radio diretti, alta frequenza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7567017" y="4017288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WiFi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Bluetooth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Microwave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7567017" y="4345781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Satelliti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7567017" y="4674275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Copertura globale, geostazionari o LEO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7567017" y="5002768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GPS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Starlink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TV sat</a:t>
            </a:r>
            <a:endParaRPr lang="en-US" sz="1350" dirty="0"/>
          </a:p>
        </p:txBody>
      </p:sp>
      <p:sp>
        <p:nvSpPr>
          <p:cNvPr id="19" name="Shape 17"/>
          <p:cNvSpPr/>
          <p:nvPr/>
        </p:nvSpPr>
        <p:spPr>
          <a:xfrm>
            <a:off x="829032" y="5569863"/>
            <a:ext cx="12972336" cy="1688902"/>
          </a:xfrm>
          <a:prstGeom prst="roundRect">
            <a:avLst>
              <a:gd name="adj" fmla="val 541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20" name="Text 18"/>
          <p:cNvSpPr/>
          <p:nvPr/>
        </p:nvSpPr>
        <p:spPr>
          <a:xfrm>
            <a:off x="1014293" y="5755124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Vantaggi</a:t>
            </a:r>
            <a:endParaRPr lang="en-US" sz="1800" dirty="0"/>
          </a:p>
        </p:txBody>
      </p:sp>
      <p:sp>
        <p:nvSpPr>
          <p:cNvPr id="21" name="Text 19"/>
          <p:cNvSpPr/>
          <p:nvPr/>
        </p:nvSpPr>
        <p:spPr>
          <a:xfrm>
            <a:off x="1014293" y="6125766"/>
            <a:ext cx="1260181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Flessibilità, mobilità, nessun cablaggio, copertura vasta</a:t>
            </a:r>
            <a:endParaRPr lang="en-US" sz="1350" dirty="0"/>
          </a:p>
        </p:txBody>
      </p:sp>
      <p:sp>
        <p:nvSpPr>
          <p:cNvPr id="22" name="Text 20"/>
          <p:cNvSpPr/>
          <p:nvPr/>
        </p:nvSpPr>
        <p:spPr>
          <a:xfrm>
            <a:off x="1014293" y="6454259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Sfide</a:t>
            </a:r>
            <a:endParaRPr lang="en-US" sz="1800" dirty="0"/>
          </a:p>
        </p:txBody>
      </p:sp>
      <p:sp>
        <p:nvSpPr>
          <p:cNvPr id="23" name="Text 21"/>
          <p:cNvSpPr/>
          <p:nvPr/>
        </p:nvSpPr>
        <p:spPr>
          <a:xfrm>
            <a:off x="1014293" y="6824901"/>
            <a:ext cx="1260181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Interferenze, sicurezza, ostacoli fisici, attenuazione</a:t>
            </a:r>
            <a:endParaRPr lang="en-US" sz="1350" dirty="0"/>
          </a:p>
        </p:txBody>
      </p:sp>
      <p:sp>
        <p:nvSpPr>
          <p:cNvPr id="24" name="Text 22"/>
          <p:cNvSpPr/>
          <p:nvPr/>
        </p:nvSpPr>
        <p:spPr>
          <a:xfrm>
            <a:off x="142042" y="7734538"/>
            <a:ext cx="1266825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6496169" y="7734538"/>
            <a:ext cx="1637824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6" name="Text 24"/>
          <p:cNvSpPr/>
          <p:nvPr/>
        </p:nvSpPr>
        <p:spPr>
          <a:xfrm>
            <a:off x="14075807" y="7734538"/>
            <a:ext cx="412432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12</a:t>
            </a:r>
            <a:endParaRPr lang="en-US" sz="13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9032" y="3177183"/>
            <a:ext cx="1376601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3" name="Text 1"/>
          <p:cNvSpPr/>
          <p:nvPr/>
        </p:nvSpPr>
        <p:spPr>
          <a:xfrm>
            <a:off x="971074" y="3248144"/>
            <a:ext cx="109251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04 CAPITOLO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9032" y="3717012"/>
            <a:ext cx="8051721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Conversione Analogico-Digitale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29032" y="4587121"/>
            <a:ext cx="5549384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Da segnali continui a segnali digitali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13</a:t>
            </a:r>
            <a:endParaRPr lang="en-US" sz="13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827723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CONVERSIONE A/D</a:t>
            </a:r>
            <a:endParaRPr lang="en-US" sz="1800" dirty="0"/>
          </a:p>
        </p:txBody>
      </p:sp>
      <p:sp>
        <p:nvSpPr>
          <p:cNvPr id="3" name="Text 1"/>
          <p:cNvSpPr/>
          <p:nvPr/>
        </p:nvSpPr>
        <p:spPr>
          <a:xfrm>
            <a:off x="829032" y="1171694"/>
            <a:ext cx="5338405" cy="581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Segnali Analogici vs Digitali</a:t>
            </a:r>
            <a:endParaRPr lang="en-US" sz="3650" dirty="0"/>
          </a:p>
        </p:txBody>
      </p:sp>
      <p:sp>
        <p:nvSpPr>
          <p:cNvPr id="4" name="Text 2"/>
          <p:cNvSpPr/>
          <p:nvPr/>
        </p:nvSpPr>
        <p:spPr>
          <a:xfrm>
            <a:off x="829032" y="2086332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Segnale Analogico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829032" y="2510314"/>
            <a:ext cx="6269474" cy="1584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Continuo nel Tempo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Definito per ogni istante t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Continuo in Ampiezza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Può assumere infiniti valori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Esempi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Voce, suono, temperatura, luce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829032" y="4214932"/>
            <a:ext cx="6269474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Problema: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Sensibile al rumore, difficile da elaborare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7539514" y="2086332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Segnale Digitale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7539514" y="2510314"/>
            <a:ext cx="6269474" cy="15847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Discreto nel Tempo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Definito solo in istanti specifici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Discreto in Ampiezza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Assume un numero finito di livelli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Esempi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Dati computer, MP3, JPEG, streaming</a:t>
            </a:r>
            <a:endParaRPr lang="en-US" sz="1350" dirty="0"/>
          </a:p>
        </p:txBody>
      </p:sp>
      <p:sp>
        <p:nvSpPr>
          <p:cNvPr id="9" name="Text 7"/>
          <p:cNvSpPr/>
          <p:nvPr/>
        </p:nvSpPr>
        <p:spPr>
          <a:xfrm>
            <a:off x="7539514" y="4214932"/>
            <a:ext cx="6269474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Vantaggio: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Immune al rumore, facile elaborazione</a:t>
            </a:r>
            <a:endParaRPr lang="en-US" sz="1350" dirty="0"/>
          </a:p>
        </p:txBody>
      </p:sp>
      <p:sp>
        <p:nvSpPr>
          <p:cNvPr id="10" name="Text 8"/>
          <p:cNvSpPr/>
          <p:nvPr/>
        </p:nvSpPr>
        <p:spPr>
          <a:xfrm>
            <a:off x="829032" y="4783217"/>
            <a:ext cx="2689265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Vantaggi dei Segnali Digitali</a:t>
            </a:r>
            <a:endParaRPr lang="en-US" sz="1800" dirty="0"/>
          </a:p>
        </p:txBody>
      </p:sp>
      <p:sp>
        <p:nvSpPr>
          <p:cNvPr id="11" name="Shape 9"/>
          <p:cNvSpPr/>
          <p:nvPr/>
        </p:nvSpPr>
        <p:spPr>
          <a:xfrm>
            <a:off x="829032" y="5273754"/>
            <a:ext cx="6419493" cy="997387"/>
          </a:xfrm>
          <a:prstGeom prst="roundRect">
            <a:avLst>
              <a:gd name="adj" fmla="val 917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1014293" y="5459016"/>
            <a:ext cx="2334220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🛡️</a:t>
            </a:r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Immunità al Rumore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1014293" y="5837277"/>
            <a:ext cx="6048970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Rigenerazione del segnale</a:t>
            </a:r>
            <a:endParaRPr lang="en-US" sz="1350" dirty="0"/>
          </a:p>
        </p:txBody>
      </p:sp>
      <p:sp>
        <p:nvSpPr>
          <p:cNvPr id="14" name="Shape 12"/>
          <p:cNvSpPr/>
          <p:nvPr/>
        </p:nvSpPr>
        <p:spPr>
          <a:xfrm>
            <a:off x="7381756" y="5273754"/>
            <a:ext cx="6419612" cy="997387"/>
          </a:xfrm>
          <a:prstGeom prst="roundRect">
            <a:avLst>
              <a:gd name="adj" fmla="val 917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15" name="Text 13"/>
          <p:cNvSpPr/>
          <p:nvPr/>
        </p:nvSpPr>
        <p:spPr>
          <a:xfrm>
            <a:off x="7567017" y="5459016"/>
            <a:ext cx="2326481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💾</a:t>
            </a:r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Memorizzazione</a:t>
            </a:r>
            <a:endParaRPr lang="en-US" sz="1800" dirty="0"/>
          </a:p>
        </p:txBody>
      </p:sp>
      <p:sp>
        <p:nvSpPr>
          <p:cNvPr id="16" name="Text 14"/>
          <p:cNvSpPr/>
          <p:nvPr/>
        </p:nvSpPr>
        <p:spPr>
          <a:xfrm>
            <a:off x="7567017" y="5837277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Su dispositivi digitali</a:t>
            </a:r>
            <a:endParaRPr lang="en-US" sz="1350" dirty="0"/>
          </a:p>
        </p:txBody>
      </p:sp>
      <p:sp>
        <p:nvSpPr>
          <p:cNvPr id="17" name="Shape 15"/>
          <p:cNvSpPr/>
          <p:nvPr/>
        </p:nvSpPr>
        <p:spPr>
          <a:xfrm>
            <a:off x="829032" y="6404372"/>
            <a:ext cx="6419493" cy="997387"/>
          </a:xfrm>
          <a:prstGeom prst="roundRect">
            <a:avLst>
              <a:gd name="adj" fmla="val 917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1014293" y="6589633"/>
            <a:ext cx="2326481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⚡</a:t>
            </a:r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Elaborazione</a:t>
            </a:r>
            <a:endParaRPr lang="en-US" sz="1800" dirty="0"/>
          </a:p>
        </p:txBody>
      </p:sp>
      <p:sp>
        <p:nvSpPr>
          <p:cNvPr id="19" name="Text 17"/>
          <p:cNvSpPr/>
          <p:nvPr/>
        </p:nvSpPr>
        <p:spPr>
          <a:xfrm>
            <a:off x="1014293" y="6967895"/>
            <a:ext cx="6048970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Da microprocessori</a:t>
            </a:r>
            <a:endParaRPr lang="en-US" sz="1350" dirty="0"/>
          </a:p>
        </p:txBody>
      </p:sp>
      <p:sp>
        <p:nvSpPr>
          <p:cNvPr id="20" name="Shape 18"/>
          <p:cNvSpPr/>
          <p:nvPr/>
        </p:nvSpPr>
        <p:spPr>
          <a:xfrm>
            <a:off x="7381756" y="6404372"/>
            <a:ext cx="6419612" cy="997387"/>
          </a:xfrm>
          <a:prstGeom prst="roundRect">
            <a:avLst>
              <a:gd name="adj" fmla="val 917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21" name="Text 19"/>
          <p:cNvSpPr/>
          <p:nvPr/>
        </p:nvSpPr>
        <p:spPr>
          <a:xfrm>
            <a:off x="7567017" y="6589633"/>
            <a:ext cx="2326481" cy="2983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000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📡</a:t>
            </a:r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Trasmissione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7567017" y="6967895"/>
            <a:ext cx="6049089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Affidabile e compressa</a:t>
            </a:r>
            <a:endParaRPr lang="en-US" sz="1350" dirty="0"/>
          </a:p>
        </p:txBody>
      </p:sp>
      <p:sp>
        <p:nvSpPr>
          <p:cNvPr id="23" name="Text 21"/>
          <p:cNvSpPr/>
          <p:nvPr/>
        </p:nvSpPr>
        <p:spPr>
          <a:xfrm>
            <a:off x="142042" y="7734538"/>
            <a:ext cx="1266825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6496169" y="7734538"/>
            <a:ext cx="1637824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14075807" y="7734538"/>
            <a:ext cx="412432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14</a:t>
            </a:r>
            <a:endParaRPr lang="en-US" sz="13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1069538"/>
            <a:ext cx="8594527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Le Tre Fasi della Conversione A/D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29032" y="2318742"/>
            <a:ext cx="4166235" cy="4098369"/>
          </a:xfrm>
          <a:prstGeom prst="roundRect">
            <a:avLst>
              <a:gd name="adj" fmla="val 22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5433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73468" y="2563178"/>
            <a:ext cx="3101935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1. Campionamento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073468" y="3092887"/>
            <a:ext cx="3677364" cy="1137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Discretizzazione del tempo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: il segnale analogico viene "campionato" a intervalli regolari.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073468" y="4372213"/>
            <a:ext cx="3677364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Frequenza: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fc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73468" y="4893350"/>
            <a:ext cx="3677364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Periodo: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Tc = 1/fc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073468" y="5414486"/>
            <a:ext cx="3677364" cy="75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Segnale continuo → Segnale a tempo discreto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5232083" y="2318742"/>
            <a:ext cx="4166235" cy="4098369"/>
          </a:xfrm>
          <a:prstGeom prst="roundRect">
            <a:avLst>
              <a:gd name="adj" fmla="val 22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54330" dist="0" dir="0">
              <a:srgbClr val="333333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5476518" y="2563178"/>
            <a:ext cx="3101935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2. Quantizzazione</a:t>
            </a:r>
            <a:endParaRPr lang="en-US" sz="2400" dirty="0"/>
          </a:p>
        </p:txBody>
      </p:sp>
      <p:sp>
        <p:nvSpPr>
          <p:cNvPr id="11" name="Text 9"/>
          <p:cNvSpPr/>
          <p:nvPr/>
        </p:nvSpPr>
        <p:spPr>
          <a:xfrm>
            <a:off x="5476518" y="3092887"/>
            <a:ext cx="3677364" cy="1137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Discretizzazione dell'ampiezza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: i valori campionati vengono approssimati a livelli discreti.</a:t>
            </a:r>
            <a:endParaRPr lang="en-US" sz="1850" dirty="0"/>
          </a:p>
        </p:txBody>
      </p:sp>
      <p:sp>
        <p:nvSpPr>
          <p:cNvPr id="12" name="Text 10"/>
          <p:cNvSpPr/>
          <p:nvPr/>
        </p:nvSpPr>
        <p:spPr>
          <a:xfrm>
            <a:off x="5476518" y="4372213"/>
            <a:ext cx="3677364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Livelli: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L = 2n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5476518" y="4893350"/>
            <a:ext cx="3677364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Passo: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Δ = Vmax / L</a:t>
            </a:r>
            <a:endParaRPr lang="en-US" sz="1850" dirty="0"/>
          </a:p>
        </p:txBody>
      </p:sp>
      <p:sp>
        <p:nvSpPr>
          <p:cNvPr id="14" name="Text 12"/>
          <p:cNvSpPr/>
          <p:nvPr/>
        </p:nvSpPr>
        <p:spPr>
          <a:xfrm>
            <a:off x="5476518" y="5414486"/>
            <a:ext cx="3677364" cy="75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Ampiezza continua → Ampiezza discreta</a:t>
            </a:r>
            <a:endParaRPr lang="en-US" sz="1850" dirty="0"/>
          </a:p>
        </p:txBody>
      </p:sp>
      <p:sp>
        <p:nvSpPr>
          <p:cNvPr id="15" name="Shape 13"/>
          <p:cNvSpPr/>
          <p:nvPr/>
        </p:nvSpPr>
        <p:spPr>
          <a:xfrm>
            <a:off x="9635133" y="2318742"/>
            <a:ext cx="4166235" cy="4098369"/>
          </a:xfrm>
          <a:prstGeom prst="roundRect">
            <a:avLst>
              <a:gd name="adj" fmla="val 22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54330" dist="0" dir="0">
              <a:srgbClr val="333333">
                <a:alpha val="1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9879568" y="2563178"/>
            <a:ext cx="3101935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3. Codifica</a:t>
            </a:r>
            <a:endParaRPr lang="en-US" sz="2400" dirty="0"/>
          </a:p>
        </p:txBody>
      </p:sp>
      <p:sp>
        <p:nvSpPr>
          <p:cNvPr id="17" name="Text 15"/>
          <p:cNvSpPr/>
          <p:nvPr/>
        </p:nvSpPr>
        <p:spPr>
          <a:xfrm>
            <a:off x="9879568" y="3092887"/>
            <a:ext cx="3677364" cy="1137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Rappresentazione binaria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: ogni livello quantizzato viene convertito in una parola binaria.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9879568" y="4372213"/>
            <a:ext cx="3677364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Bit per campione: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n</a:t>
            </a:r>
            <a:endParaRPr lang="en-US" sz="1850" dirty="0"/>
          </a:p>
        </p:txBody>
      </p:sp>
      <p:sp>
        <p:nvSpPr>
          <p:cNvPr id="19" name="Text 17"/>
          <p:cNvSpPr/>
          <p:nvPr/>
        </p:nvSpPr>
        <p:spPr>
          <a:xfrm>
            <a:off x="9879568" y="4893350"/>
            <a:ext cx="3677364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Bit rate: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R = n · fc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9879568" y="5414486"/>
            <a:ext cx="3677364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Valore → Parola binaria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829032" y="6772394"/>
            <a:ext cx="3101935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endParaRPr lang="en-US" sz="2400" dirty="0"/>
          </a:p>
        </p:txBody>
      </p:sp>
      <p:sp>
        <p:nvSpPr>
          <p:cNvPr id="22" name="Text 20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15</a:t>
            </a:r>
            <a:endParaRPr lang="en-US" sz="13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9032" y="3177183"/>
            <a:ext cx="1376601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3" name="Text 1"/>
          <p:cNvSpPr/>
          <p:nvPr/>
        </p:nvSpPr>
        <p:spPr>
          <a:xfrm>
            <a:off x="971074" y="3248144"/>
            <a:ext cx="109251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05 CAPITOLO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9032" y="3717012"/>
            <a:ext cx="10111264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Campionamento e Teorema di Shannon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29032" y="4587121"/>
            <a:ext cx="6412468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discretizzazione temporale del segnale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16</a:t>
            </a:r>
            <a:endParaRPr lang="en-US" sz="13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1210985"/>
            <a:ext cx="6203990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Campionamento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29032" y="2460188"/>
            <a:ext cx="6367701" cy="4558427"/>
          </a:xfrm>
          <a:prstGeom prst="roundRect">
            <a:avLst>
              <a:gd name="adj" fmla="val 201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5433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73468" y="2704624"/>
            <a:ext cx="3101935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Definizione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073468" y="3234333"/>
            <a:ext cx="5878830" cy="1137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</a:t>
            </a:r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campionamento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è l'operazione di prelevare 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valori istantanei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di un segnale analogico a intervalli di tempo regolari.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073468" y="4513659"/>
            <a:ext cx="5878830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Parametri: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73468" y="5034796"/>
            <a:ext cx="5878830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Periodo di campionamento: </a:t>
            </a:r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Tc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073468" y="5555933"/>
            <a:ext cx="5878830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Frequenza di campionamento: </a:t>
            </a:r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fc = 1/Tc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7433548" y="2460188"/>
            <a:ext cx="6367820" cy="4558427"/>
          </a:xfrm>
          <a:prstGeom prst="roundRect">
            <a:avLst>
              <a:gd name="adj" fmla="val 201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54330" dist="0" dir="0">
              <a:srgbClr val="333333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7677983" y="2704624"/>
            <a:ext cx="4103132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Spettro del Segnale Campionato</a:t>
            </a:r>
            <a:endParaRPr lang="en-US" sz="240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77983" y="3358753"/>
            <a:ext cx="5878949" cy="1348502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677983" y="4973717"/>
            <a:ext cx="5878949" cy="75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campionamento produce </a:t>
            </a:r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repliche spettrali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del segnale originale centrate a multipli di fc.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677983" y="5873948"/>
            <a:ext cx="5878949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Spettro originale: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centrato in f = 0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7677983" y="6395085"/>
            <a:ext cx="5878949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Repliche: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centrate in ±fc, ±2fc, ...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17</a:t>
            </a:r>
            <a:endParaRPr lang="en-US" sz="13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1333738"/>
            <a:ext cx="8000881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Teorema di Shannon-Nyquist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29032" y="2582942"/>
            <a:ext cx="6367701" cy="4312801"/>
          </a:xfrm>
          <a:prstGeom prst="roundRect">
            <a:avLst>
              <a:gd name="adj" fmla="val 21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5433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73468" y="2827377"/>
            <a:ext cx="3101935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Enunciato del Teorema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073468" y="3357086"/>
            <a:ext cx="5878830" cy="75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Un segnale a banda limitata (fmax = B) </a:t>
            </a:r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può essere ricostruito perfettamente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dai suoi campioni se: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073468" y="4415076"/>
            <a:ext cx="5878830" cy="4096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350"/>
              </a:lnSpc>
              <a:buNone/>
            </a:pPr>
            <a:endParaRPr lang="en-US" sz="205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3468" y="4415076"/>
            <a:ext cx="5878830" cy="409694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1073468" y="5124569"/>
            <a:ext cx="5878830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Frequenza di Nyquist: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fN = 2B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1073468" y="5645706"/>
            <a:ext cx="5878830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Periodo di Nyquist: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TN = 1/(2B)</a:t>
            </a:r>
            <a:endParaRPr lang="en-US" sz="1850" dirty="0"/>
          </a:p>
        </p:txBody>
      </p:sp>
      <p:sp>
        <p:nvSpPr>
          <p:cNvPr id="10" name="Shape 7"/>
          <p:cNvSpPr/>
          <p:nvPr/>
        </p:nvSpPr>
        <p:spPr>
          <a:xfrm>
            <a:off x="7433548" y="2582942"/>
            <a:ext cx="6367820" cy="4312801"/>
          </a:xfrm>
          <a:prstGeom prst="roundRect">
            <a:avLst>
              <a:gd name="adj" fmla="val 21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54330" dist="0" dir="0">
              <a:srgbClr val="333333">
                <a:alpha val="1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7677983" y="2827377"/>
            <a:ext cx="3101935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Dimostrazione Intuitiva</a:t>
            </a:r>
            <a:endParaRPr lang="en-US" sz="2400" dirty="0"/>
          </a:p>
        </p:txBody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7983" y="3481507"/>
            <a:ext cx="5878949" cy="1102876"/>
          </a:xfrm>
          <a:prstGeom prst="rect">
            <a:avLst/>
          </a:prstGeom>
        </p:spPr>
      </p:pic>
      <p:sp>
        <p:nvSpPr>
          <p:cNvPr id="13" name="Text 9"/>
          <p:cNvSpPr/>
          <p:nvPr/>
        </p:nvSpPr>
        <p:spPr>
          <a:xfrm>
            <a:off x="7677983" y="4850844"/>
            <a:ext cx="5878949" cy="75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 </a:t>
            </a:r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fc ≥ 2B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, le repliche spettrali </a:t>
            </a:r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non si sovrappongono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. Un filtro passa-basso può isolare il segnale originale.</a:t>
            </a:r>
            <a:endParaRPr lang="en-US" sz="1850" dirty="0"/>
          </a:p>
        </p:txBody>
      </p:sp>
      <p:sp>
        <p:nvSpPr>
          <p:cNvPr id="14" name="Text 10"/>
          <p:cNvSpPr/>
          <p:nvPr/>
        </p:nvSpPr>
        <p:spPr>
          <a:xfrm>
            <a:off x="7677983" y="5751076"/>
            <a:ext cx="5878949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Condizione: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Banda di guardia tra repliche</a:t>
            </a:r>
            <a:endParaRPr lang="en-US" sz="1850" dirty="0"/>
          </a:p>
        </p:txBody>
      </p:sp>
      <p:sp>
        <p:nvSpPr>
          <p:cNvPr id="15" name="Text 11"/>
          <p:cNvSpPr/>
          <p:nvPr/>
        </p:nvSpPr>
        <p:spPr>
          <a:xfrm>
            <a:off x="7677983" y="6272212"/>
            <a:ext cx="5878949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Filtro: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Frequenza di taglio B &lt; ft &lt; fc - B</a:t>
            </a:r>
            <a:endParaRPr lang="en-US" sz="1850" dirty="0"/>
          </a:p>
        </p:txBody>
      </p:sp>
      <p:sp>
        <p:nvSpPr>
          <p:cNvPr id="16" name="Text 12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17" name="Text 13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18" name="Text 14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18</a:t>
            </a:r>
            <a:endParaRPr lang="en-US" sz="13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985837"/>
            <a:ext cx="6469975" cy="542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Aliasing e Ricostruzione del Segnale</a:t>
            </a:r>
            <a:endParaRPr lang="en-US" sz="3400" dirty="0"/>
          </a:p>
        </p:txBody>
      </p:sp>
      <p:sp>
        <p:nvSpPr>
          <p:cNvPr id="3" name="Shape 1"/>
          <p:cNvSpPr/>
          <p:nvPr/>
        </p:nvSpPr>
        <p:spPr>
          <a:xfrm>
            <a:off x="829032" y="1760815"/>
            <a:ext cx="6428184" cy="2388394"/>
          </a:xfrm>
          <a:prstGeom prst="roundRect">
            <a:avLst>
              <a:gd name="adj" fmla="val 38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02387" y="1934170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Cos'è l'Aliasing?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1002387" y="2275165"/>
            <a:ext cx="6081474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L'</a:t>
            </a:r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aliasing</a:t>
            </a:r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(o fold-over) si verifica quando </a:t>
            </a:r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fc &lt; 2B</a:t>
            </a:r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. Le repliche spettrali si sovrappongono.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1002387" y="2570202"/>
            <a:ext cx="6081474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Conseguenze: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1002387" y="2865239"/>
            <a:ext cx="6081474" cy="7577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Distorsione irreversibile</a:t>
            </a:r>
            <a:endParaRPr lang="en-US" sz="1300" dirty="0"/>
          </a:p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Perdita di informazione</a:t>
            </a:r>
            <a:endParaRPr lang="en-US" sz="1300" dirty="0"/>
          </a:p>
          <a:p>
            <a:pPr algn="l" marL="342900" indent="-342900">
              <a:lnSpc>
                <a:spcPts val="1750"/>
              </a:lnSpc>
              <a:buSzPct val="100000"/>
              <a:buChar char="•"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Frequenze "false" nel segnale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002387" y="3692485"/>
            <a:ext cx="6081474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Esempio:</a:t>
            </a:r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Stroboscopio, ruote che sembrano girare al contrario</a:t>
            </a:r>
            <a:endParaRPr lang="en-US" sz="1300" dirty="0"/>
          </a:p>
        </p:txBody>
      </p:sp>
      <p:sp>
        <p:nvSpPr>
          <p:cNvPr id="9" name="Shape 7"/>
          <p:cNvSpPr/>
          <p:nvPr/>
        </p:nvSpPr>
        <p:spPr>
          <a:xfrm>
            <a:off x="7373183" y="1760815"/>
            <a:ext cx="6428184" cy="2388394"/>
          </a:xfrm>
          <a:prstGeom prst="roundRect">
            <a:avLst>
              <a:gd name="adj" fmla="val 38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7546538" y="1934170"/>
            <a:ext cx="2476857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Tre Casi di Campionamento</a:t>
            </a:r>
            <a:endParaRPr lang="en-US" sz="1700" dirty="0"/>
          </a:p>
        </p:txBody>
      </p:sp>
      <p:sp>
        <p:nvSpPr>
          <p:cNvPr id="11" name="Text 9"/>
          <p:cNvSpPr/>
          <p:nvPr/>
        </p:nvSpPr>
        <p:spPr>
          <a:xfrm>
            <a:off x="7546538" y="2275165"/>
            <a:ext cx="6081474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Caso 1: fc &gt; 2B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7546538" y="2570202"/>
            <a:ext cx="6081474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Ricostruzione perfetta. Banda di guardia presente.</a:t>
            </a:r>
            <a:endParaRPr lang="en-US" sz="1300" dirty="0"/>
          </a:p>
        </p:txBody>
      </p:sp>
      <p:sp>
        <p:nvSpPr>
          <p:cNvPr id="13" name="Text 11"/>
          <p:cNvSpPr/>
          <p:nvPr/>
        </p:nvSpPr>
        <p:spPr>
          <a:xfrm>
            <a:off x="7546538" y="2865239"/>
            <a:ext cx="6081474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Caso 2: fc = 2B</a:t>
            </a:r>
            <a:endParaRPr lang="en-US" sz="1300" dirty="0"/>
          </a:p>
        </p:txBody>
      </p:sp>
      <p:sp>
        <p:nvSpPr>
          <p:cNvPr id="14" name="Text 12"/>
          <p:cNvSpPr/>
          <p:nvPr/>
        </p:nvSpPr>
        <p:spPr>
          <a:xfrm>
            <a:off x="7546538" y="3160276"/>
            <a:ext cx="6081474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Condizione limite. Filtro ideale richiesto.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7546538" y="3455313"/>
            <a:ext cx="6081474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Caso 3: fc &lt; 2B</a:t>
            </a:r>
            <a:endParaRPr lang="en-US" sz="1300" dirty="0"/>
          </a:p>
        </p:txBody>
      </p:sp>
      <p:sp>
        <p:nvSpPr>
          <p:cNvPr id="16" name="Text 14"/>
          <p:cNvSpPr/>
          <p:nvPr/>
        </p:nvSpPr>
        <p:spPr>
          <a:xfrm>
            <a:off x="7546538" y="3750350"/>
            <a:ext cx="6081474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ALIASSING!</a:t>
            </a:r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Sovrapposizione spettrale.</a:t>
            </a:r>
            <a:endParaRPr lang="en-US" sz="1300" dirty="0"/>
          </a:p>
        </p:txBody>
      </p:sp>
      <p:sp>
        <p:nvSpPr>
          <p:cNvPr id="17" name="Shape 15"/>
          <p:cNvSpPr/>
          <p:nvPr/>
        </p:nvSpPr>
        <p:spPr>
          <a:xfrm>
            <a:off x="829032" y="4265176"/>
            <a:ext cx="12972336" cy="2978468"/>
          </a:xfrm>
          <a:prstGeom prst="roundRect">
            <a:avLst>
              <a:gd name="adj" fmla="val 307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1002387" y="4438531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Esempi Pratici</a:t>
            </a:r>
            <a:endParaRPr lang="en-US" sz="1700" dirty="0"/>
          </a:p>
        </p:txBody>
      </p:sp>
      <p:sp>
        <p:nvSpPr>
          <p:cNvPr id="19" name="Text 17"/>
          <p:cNvSpPr/>
          <p:nvPr/>
        </p:nvSpPr>
        <p:spPr>
          <a:xfrm>
            <a:off x="1002387" y="4779526"/>
            <a:ext cx="12625626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Audio CD</a:t>
            </a:r>
            <a:endParaRPr lang="en-US" sz="1300" dirty="0"/>
          </a:p>
        </p:txBody>
      </p:sp>
      <p:sp>
        <p:nvSpPr>
          <p:cNvPr id="20" name="Text 18"/>
          <p:cNvSpPr/>
          <p:nvPr/>
        </p:nvSpPr>
        <p:spPr>
          <a:xfrm>
            <a:off x="1002387" y="5074563"/>
            <a:ext cx="12625626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44.1 kHz • 2 • 20 kHz ✓</a:t>
            </a:r>
            <a:endParaRPr lang="en-US" sz="1300" dirty="0"/>
          </a:p>
        </p:txBody>
      </p:sp>
      <p:sp>
        <p:nvSpPr>
          <p:cNvPr id="21" name="Text 19"/>
          <p:cNvSpPr/>
          <p:nvPr/>
        </p:nvSpPr>
        <p:spPr>
          <a:xfrm>
            <a:off x="1002387" y="5369600"/>
            <a:ext cx="12625626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Telefonia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1002387" y="5664637"/>
            <a:ext cx="12625626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8 kHz • 2 • 3.4 kHz ✓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1002387" y="5959673"/>
            <a:ext cx="12625626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Video HD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1002387" y="6254710"/>
            <a:ext cx="12625626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Varia con risoluzione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1002387" y="6549747"/>
            <a:ext cx="12625626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Strumenti</a:t>
            </a:r>
            <a:endParaRPr lang="en-US" sz="1300" dirty="0"/>
          </a:p>
        </p:txBody>
      </p:sp>
      <p:sp>
        <p:nvSpPr>
          <p:cNvPr id="26" name="Text 24"/>
          <p:cNvSpPr/>
          <p:nvPr/>
        </p:nvSpPr>
        <p:spPr>
          <a:xfrm>
            <a:off x="1002387" y="6844784"/>
            <a:ext cx="12625626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Fino a CS/s</a:t>
            </a:r>
            <a:endParaRPr lang="en-US" sz="1300" dirty="0"/>
          </a:p>
        </p:txBody>
      </p:sp>
      <p:sp>
        <p:nvSpPr>
          <p:cNvPr id="27" name="Text 25"/>
          <p:cNvSpPr/>
          <p:nvPr/>
        </p:nvSpPr>
        <p:spPr>
          <a:xfrm>
            <a:off x="142042" y="7737872"/>
            <a:ext cx="1283732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6490216" y="7737872"/>
            <a:ext cx="1649968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14059138" y="7737872"/>
            <a:ext cx="429339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19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9032" y="3089910"/>
            <a:ext cx="1376601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3" name="Text 1"/>
          <p:cNvSpPr/>
          <p:nvPr/>
        </p:nvSpPr>
        <p:spPr>
          <a:xfrm>
            <a:off x="971074" y="3160871"/>
            <a:ext cx="109251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01 CAPITOLO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9032" y="3629739"/>
            <a:ext cx="8746569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Introduzione alle Reti Trasmissive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29032" y="4760476"/>
            <a:ext cx="12972336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Panoramica sui sistemi di comunicazione e classificazione dei mezzi trasmissivi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4222492" y="7717988"/>
            <a:ext cx="265867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</a:t>
            </a:r>
            <a:endParaRPr lang="en-US" sz="13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9032" y="3177183"/>
            <a:ext cx="1376601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3" name="Text 1"/>
          <p:cNvSpPr/>
          <p:nvPr/>
        </p:nvSpPr>
        <p:spPr>
          <a:xfrm>
            <a:off x="971074" y="3248144"/>
            <a:ext cx="109251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06 CAPITOLO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9032" y="3717012"/>
            <a:ext cx="6203990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Quantizzazione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29032" y="4587121"/>
            <a:ext cx="5120640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discretizzazione dell'ampiezza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20</a:t>
            </a:r>
            <a:endParaRPr lang="en-US" sz="13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975598"/>
            <a:ext cx="7555468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Processo di Quantizzazione</a:t>
            </a:r>
            <a:endParaRPr lang="en-US" sz="4850" dirty="0"/>
          </a:p>
        </p:txBody>
      </p:sp>
      <p:sp>
        <p:nvSpPr>
          <p:cNvPr id="3" name="Shape 1"/>
          <p:cNvSpPr/>
          <p:nvPr/>
        </p:nvSpPr>
        <p:spPr>
          <a:xfrm>
            <a:off x="829032" y="2224802"/>
            <a:ext cx="6367701" cy="5029081"/>
          </a:xfrm>
          <a:prstGeom prst="roundRect">
            <a:avLst>
              <a:gd name="adj" fmla="val 18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5433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73468" y="2469237"/>
            <a:ext cx="3101935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Definizione</a:t>
            </a:r>
            <a:endParaRPr lang="en-US" sz="2400" dirty="0"/>
          </a:p>
        </p:txBody>
      </p:sp>
      <p:sp>
        <p:nvSpPr>
          <p:cNvPr id="5" name="Text 3"/>
          <p:cNvSpPr/>
          <p:nvPr/>
        </p:nvSpPr>
        <p:spPr>
          <a:xfrm>
            <a:off x="1073468" y="2998946"/>
            <a:ext cx="5878830" cy="11372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</a:t>
            </a:r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quantizzazione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trasforma il segnale campionato in un segnale 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discreto in ampiezza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, approssimando ciascun campione al livello più vicino.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1073468" y="4278273"/>
            <a:ext cx="5878830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Parametri:</a:t>
            </a:r>
            <a:endParaRPr lang="en-US" sz="1850" dirty="0"/>
          </a:p>
        </p:txBody>
      </p:sp>
      <p:sp>
        <p:nvSpPr>
          <p:cNvPr id="7" name="Text 5"/>
          <p:cNvSpPr/>
          <p:nvPr/>
        </p:nvSpPr>
        <p:spPr>
          <a:xfrm>
            <a:off x="1073468" y="4799409"/>
            <a:ext cx="5878830" cy="13030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Numero di livelli</a:t>
            </a:r>
            <a:endParaRPr lang="en-US" sz="1850" dirty="0"/>
          </a:p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Bit per campione</a:t>
            </a:r>
            <a:endParaRPr lang="en-US" sz="1850" dirty="0"/>
          </a:p>
          <a:p>
            <a:pPr algn="l" marL="342900" indent="-342900">
              <a:lnSpc>
                <a:spcPts val="2950"/>
              </a:lnSpc>
              <a:buSzPct val="100000"/>
              <a:buChar char="•"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Relazione: L = 2n</a:t>
            </a:r>
            <a:endParaRPr lang="en-US" sz="1850" dirty="0"/>
          </a:p>
        </p:txBody>
      </p:sp>
      <p:sp>
        <p:nvSpPr>
          <p:cNvPr id="8" name="Shape 6"/>
          <p:cNvSpPr/>
          <p:nvPr/>
        </p:nvSpPr>
        <p:spPr>
          <a:xfrm>
            <a:off x="7433548" y="2224802"/>
            <a:ext cx="6367820" cy="5029081"/>
          </a:xfrm>
          <a:prstGeom prst="roundRect">
            <a:avLst>
              <a:gd name="adj" fmla="val 18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54330" dist="0" dir="0">
              <a:srgbClr val="333333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7677983" y="2469237"/>
            <a:ext cx="4116110" cy="3876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50"/>
              </a:lnSpc>
              <a:buNone/>
            </a:pPr>
            <a:r>
              <a:rPr lang="en-US" sz="24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Caratteristica di Quantizzazione</a:t>
            </a:r>
            <a:endParaRPr lang="en-US" sz="2400" dirty="0"/>
          </a:p>
        </p:txBody>
      </p:sp>
      <p:pic>
        <p:nvPicPr>
          <p:cNvPr id="10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677983" y="3123367"/>
            <a:ext cx="5685115" cy="1819156"/>
          </a:xfrm>
          <a:prstGeom prst="rect">
            <a:avLst/>
          </a:prstGeom>
        </p:spPr>
      </p:pic>
      <p:sp>
        <p:nvSpPr>
          <p:cNvPr id="11" name="Text 8"/>
          <p:cNvSpPr/>
          <p:nvPr/>
        </p:nvSpPr>
        <p:spPr>
          <a:xfrm>
            <a:off x="7677983" y="5208984"/>
            <a:ext cx="5878949" cy="758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caratteristica mostra come i valori analogici vengono </a:t>
            </a:r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approssimati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ai livelli discreti più vicini.</a:t>
            </a:r>
            <a:endParaRPr lang="en-US" sz="1850" dirty="0"/>
          </a:p>
        </p:txBody>
      </p:sp>
      <p:sp>
        <p:nvSpPr>
          <p:cNvPr id="12" name="Text 9"/>
          <p:cNvSpPr/>
          <p:nvPr/>
        </p:nvSpPr>
        <p:spPr>
          <a:xfrm>
            <a:off x="7677983" y="6109216"/>
            <a:ext cx="5878949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Scala uniforme: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Δ costante</a:t>
            </a:r>
            <a:endParaRPr lang="en-US" sz="1850" dirty="0"/>
          </a:p>
        </p:txBody>
      </p:sp>
      <p:sp>
        <p:nvSpPr>
          <p:cNvPr id="13" name="Text 10"/>
          <p:cNvSpPr/>
          <p:nvPr/>
        </p:nvSpPr>
        <p:spPr>
          <a:xfrm>
            <a:off x="7677983" y="6630353"/>
            <a:ext cx="5878949" cy="3790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50"/>
              </a:lnSpc>
              <a:buNone/>
            </a:pPr>
            <a:r>
              <a:rPr lang="en-US" sz="18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Scala non uniforme:</a:t>
            </a:r>
            <a:pPr algn="l" indent="0" marL="0">
              <a:lnSpc>
                <a:spcPts val="2950"/>
              </a:lnSpc>
              <a:buNone/>
            </a:pPr>
            <a:r>
              <a:rPr lang="en-US" sz="18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Δ variabile (es. μ-law, A-law)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15" name="Text 12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21</a:t>
            </a:r>
            <a:endParaRPr lang="en-US" sz="13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9032" y="3177183"/>
            <a:ext cx="1376601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3" name="Text 1"/>
          <p:cNvSpPr/>
          <p:nvPr/>
        </p:nvSpPr>
        <p:spPr>
          <a:xfrm>
            <a:off x="971074" y="3248144"/>
            <a:ext cx="109251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07 CAPITOLO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9032" y="3717012"/>
            <a:ext cx="6203990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Codifica Digitale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29032" y="4587121"/>
            <a:ext cx="6066711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Dalla quantizzazione alla parola binaria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22</a:t>
            </a:r>
            <a:endParaRPr lang="en-US" sz="1300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1098709"/>
            <a:ext cx="4963239" cy="620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Codifica e PCM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829032" y="2022277"/>
            <a:ext cx="6410325" cy="3161586"/>
          </a:xfrm>
          <a:prstGeom prst="roundRect">
            <a:avLst>
              <a:gd name="adj" fmla="val 28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26081" y="2219325"/>
            <a:ext cx="248162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Definizione di Codifica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026081" y="2620328"/>
            <a:ext cx="6016228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</a:t>
            </a:r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codifica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assegna una 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parola binaria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di n bit a ciascun livello di quantizzazione.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1026081" y="3256955"/>
            <a:ext cx="601622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Esempio (n=3 bit):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1026081" y="3620691"/>
            <a:ext cx="6016228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L0=000 L1=001 L2=010 L3=011</a:t>
            </a:r>
            <a:endParaRPr lang="en-US" sz="1450" dirty="0"/>
          </a:p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L4=100 L5=101 L6=110 L7=111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7390924" y="2022277"/>
            <a:ext cx="6410444" cy="3161586"/>
          </a:xfrm>
          <a:prstGeom prst="roundRect">
            <a:avLst>
              <a:gd name="adj" fmla="val 28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7587972" y="2219325"/>
            <a:ext cx="248162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Catena PCM Completa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587972" y="2620328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i.e., </a:t>
            </a:r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1s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and </a:t>
            </a:r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0s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.</a:t>
            </a:r>
            <a:endParaRPr lang="en-US" sz="1450" dirty="0"/>
          </a:p>
        </p:txBody>
      </p:sp>
      <p:pic>
        <p:nvPicPr>
          <p:cNvPr id="11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7972" y="3063716"/>
            <a:ext cx="4812982" cy="827961"/>
          </a:xfrm>
          <a:prstGeom prst="rect">
            <a:avLst/>
          </a:prstGeom>
        </p:spPr>
      </p:pic>
      <p:sp>
        <p:nvSpPr>
          <p:cNvPr id="12" name="Text 9"/>
          <p:cNvSpPr/>
          <p:nvPr/>
        </p:nvSpPr>
        <p:spPr>
          <a:xfrm>
            <a:off x="7587972" y="4062174"/>
            <a:ext cx="6016347" cy="924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Campionamento: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fc ≥ 2B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Quantizzazione: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L = 2n livelli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Codifica: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n bit per campione</a:t>
            </a:r>
            <a:endParaRPr lang="en-US" sz="1450" dirty="0"/>
          </a:p>
        </p:txBody>
      </p:sp>
      <p:sp>
        <p:nvSpPr>
          <p:cNvPr id="13" name="Shape 10"/>
          <p:cNvSpPr/>
          <p:nvPr/>
        </p:nvSpPr>
        <p:spPr>
          <a:xfrm>
            <a:off x="829032" y="5335429"/>
            <a:ext cx="6410325" cy="1795463"/>
          </a:xfrm>
          <a:prstGeom prst="roundRect">
            <a:avLst>
              <a:gd name="adj" fmla="val 50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1026081" y="5532477"/>
            <a:ext cx="3068598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PCM - Pulse Code Modulation</a:t>
            </a:r>
            <a:endParaRPr lang="en-US" sz="1950" dirty="0"/>
          </a:p>
        </p:txBody>
      </p:sp>
      <p:sp>
        <p:nvSpPr>
          <p:cNvPr id="15" name="Text 12"/>
          <p:cNvSpPr/>
          <p:nvPr/>
        </p:nvSpPr>
        <p:spPr>
          <a:xfrm>
            <a:off x="1026081" y="5933480"/>
            <a:ext cx="601622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</a:t>
            </a:r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PCM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è la tecnica standard per la digitalizzazione di segnali audio e video.</a:t>
            </a:r>
            <a:endParaRPr lang="en-US" sz="1450" dirty="0"/>
          </a:p>
        </p:txBody>
      </p:sp>
      <p:sp>
        <p:nvSpPr>
          <p:cNvPr id="16" name="Text 13"/>
          <p:cNvSpPr/>
          <p:nvPr/>
        </p:nvSpPr>
        <p:spPr>
          <a:xfrm>
            <a:off x="1026081" y="6297216"/>
            <a:ext cx="601622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Inventata: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1958, Bell Labs</a:t>
            </a:r>
            <a:endParaRPr lang="en-US" sz="1450" dirty="0"/>
          </a:p>
        </p:txBody>
      </p:sp>
      <p:sp>
        <p:nvSpPr>
          <p:cNvPr id="17" name="Text 14"/>
          <p:cNvSpPr/>
          <p:nvPr/>
        </p:nvSpPr>
        <p:spPr>
          <a:xfrm>
            <a:off x="1026081" y="6660952"/>
            <a:ext cx="601622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Base: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Telefonia digitale, CD audio</a:t>
            </a:r>
            <a:endParaRPr lang="en-US" sz="1450" dirty="0"/>
          </a:p>
        </p:txBody>
      </p:sp>
      <p:sp>
        <p:nvSpPr>
          <p:cNvPr id="18" name="Shape 15"/>
          <p:cNvSpPr/>
          <p:nvPr/>
        </p:nvSpPr>
        <p:spPr>
          <a:xfrm>
            <a:off x="7390924" y="5335429"/>
            <a:ext cx="6410444" cy="1795463"/>
          </a:xfrm>
          <a:prstGeom prst="roundRect">
            <a:avLst>
              <a:gd name="adj" fmla="val 50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19" name="Text 16"/>
          <p:cNvSpPr/>
          <p:nvPr/>
        </p:nvSpPr>
        <p:spPr>
          <a:xfrm>
            <a:off x="7587972" y="5532477"/>
            <a:ext cx="266580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Parametri PCM Telefonico</a:t>
            </a:r>
            <a:endParaRPr lang="en-US" sz="1950" dirty="0"/>
          </a:p>
        </p:txBody>
      </p:sp>
      <p:sp>
        <p:nvSpPr>
          <p:cNvPr id="20" name="Text 17"/>
          <p:cNvSpPr/>
          <p:nvPr/>
        </p:nvSpPr>
        <p:spPr>
          <a:xfrm>
            <a:off x="7587972" y="5933480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Frequenza campionamento: 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8 kHz</a:t>
            </a:r>
            <a:endParaRPr lang="en-US" sz="1450" dirty="0"/>
          </a:p>
        </p:txBody>
      </p:sp>
      <p:sp>
        <p:nvSpPr>
          <p:cNvPr id="21" name="Text 18"/>
          <p:cNvSpPr/>
          <p:nvPr/>
        </p:nvSpPr>
        <p:spPr>
          <a:xfrm>
            <a:off x="7587972" y="6297216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Bit per campione: 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8 bit</a:t>
            </a:r>
            <a:endParaRPr lang="en-US" sz="1450" dirty="0"/>
          </a:p>
        </p:txBody>
      </p:sp>
      <p:sp>
        <p:nvSpPr>
          <p:cNvPr id="22" name="Text 19"/>
          <p:cNvSpPr/>
          <p:nvPr/>
        </p:nvSpPr>
        <p:spPr>
          <a:xfrm>
            <a:off x="7587972" y="6660952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Bit rate: 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64 kbps</a:t>
            </a:r>
            <a:endParaRPr lang="en-US" sz="1450" dirty="0"/>
          </a:p>
        </p:txBody>
      </p:sp>
      <p:sp>
        <p:nvSpPr>
          <p:cNvPr id="23" name="Text 20"/>
          <p:cNvSpPr/>
          <p:nvPr/>
        </p:nvSpPr>
        <p:spPr>
          <a:xfrm>
            <a:off x="142042" y="7731204"/>
            <a:ext cx="1251823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6501765" y="7731204"/>
            <a:ext cx="1626870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5" name="Text 22"/>
          <p:cNvSpPr/>
          <p:nvPr/>
        </p:nvSpPr>
        <p:spPr>
          <a:xfrm>
            <a:off x="14091047" y="7731204"/>
            <a:ext cx="397431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23</a:t>
            </a:r>
            <a:endParaRPr lang="en-US" sz="1300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857131"/>
            <a:ext cx="8001119" cy="620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Altre Tecniche di Modulazione Digitale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829032" y="1780699"/>
            <a:ext cx="6410325" cy="2720102"/>
          </a:xfrm>
          <a:prstGeom prst="roundRect">
            <a:avLst>
              <a:gd name="adj" fmla="val 336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26081" y="1977747"/>
            <a:ext cx="364355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PAM - Pulse Amplitude Modulation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026081" y="2378750"/>
            <a:ext cx="6016228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</a:t>
            </a:r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PAM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modula l'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ampiezza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degli impulsi in proporzione al segnale analogico.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1026081" y="3015377"/>
            <a:ext cx="601622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Caratteristiche:</a:t>
            </a:r>
            <a:endParaRPr lang="en-US" sz="1450" dirty="0"/>
          </a:p>
        </p:txBody>
      </p:sp>
      <p:sp>
        <p:nvSpPr>
          <p:cNvPr id="7" name="Text 5"/>
          <p:cNvSpPr/>
          <p:nvPr/>
        </p:nvSpPr>
        <p:spPr>
          <a:xfrm>
            <a:off x="1026081" y="3379113"/>
            <a:ext cx="6016228" cy="924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Impulsi a durata costante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Ampiezza variabile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Precursore della PCM</a:t>
            </a:r>
            <a:endParaRPr lang="en-US" sz="1450" dirty="0"/>
          </a:p>
        </p:txBody>
      </p:sp>
      <p:sp>
        <p:nvSpPr>
          <p:cNvPr id="8" name="Shape 6"/>
          <p:cNvSpPr/>
          <p:nvPr/>
        </p:nvSpPr>
        <p:spPr>
          <a:xfrm>
            <a:off x="7390924" y="1780699"/>
            <a:ext cx="6410444" cy="2720102"/>
          </a:xfrm>
          <a:prstGeom prst="roundRect">
            <a:avLst>
              <a:gd name="adj" fmla="val 336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7587972" y="1977747"/>
            <a:ext cx="337363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PPM - Pulse Position Modulation</a:t>
            </a:r>
            <a:endParaRPr lang="en-US" sz="1950" dirty="0"/>
          </a:p>
        </p:txBody>
      </p:sp>
      <p:sp>
        <p:nvSpPr>
          <p:cNvPr id="10" name="Text 8"/>
          <p:cNvSpPr/>
          <p:nvPr/>
        </p:nvSpPr>
        <p:spPr>
          <a:xfrm>
            <a:off x="7587972" y="2378750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</a:t>
            </a:r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PPM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modula la 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posizione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degli impulsi nel tempo.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587972" y="2742486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Caratteristiche: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87972" y="3106222"/>
            <a:ext cx="6016347" cy="924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Ampiezza e durata costanti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Posizione variabile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Usata in comunicazioni ottiche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829032" y="4652367"/>
            <a:ext cx="6410325" cy="2720102"/>
          </a:xfrm>
          <a:prstGeom prst="roundRect">
            <a:avLst>
              <a:gd name="adj" fmla="val 336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1026081" y="4849416"/>
            <a:ext cx="349055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PDM - Pulse Duration Modulation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1026081" y="5250418"/>
            <a:ext cx="601622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</a:t>
            </a:r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PDM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(o PWM) modula la 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durata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degli impulsi.</a:t>
            </a:r>
            <a:endParaRPr lang="en-US" sz="1450" dirty="0"/>
          </a:p>
        </p:txBody>
      </p:sp>
      <p:sp>
        <p:nvSpPr>
          <p:cNvPr id="16" name="Text 14"/>
          <p:cNvSpPr/>
          <p:nvPr/>
        </p:nvSpPr>
        <p:spPr>
          <a:xfrm>
            <a:off x="1026081" y="5614154"/>
            <a:ext cx="6016228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Caratteristiche:</a:t>
            </a:r>
            <a:endParaRPr lang="en-US" sz="1450" dirty="0"/>
          </a:p>
        </p:txBody>
      </p:sp>
      <p:sp>
        <p:nvSpPr>
          <p:cNvPr id="17" name="Text 15"/>
          <p:cNvSpPr/>
          <p:nvPr/>
        </p:nvSpPr>
        <p:spPr>
          <a:xfrm>
            <a:off x="1026081" y="5977890"/>
            <a:ext cx="6016228" cy="924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Ampiezza costante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Durata variabile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Usata in controllo motori</a:t>
            </a:r>
            <a:endParaRPr lang="en-US" sz="1450" dirty="0"/>
          </a:p>
        </p:txBody>
      </p:sp>
      <p:sp>
        <p:nvSpPr>
          <p:cNvPr id="18" name="Shape 16"/>
          <p:cNvSpPr/>
          <p:nvPr/>
        </p:nvSpPr>
        <p:spPr>
          <a:xfrm>
            <a:off x="7390924" y="4652367"/>
            <a:ext cx="6410444" cy="2720102"/>
          </a:xfrm>
          <a:prstGeom prst="roundRect">
            <a:avLst>
              <a:gd name="adj" fmla="val 336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19" name="Text 17"/>
          <p:cNvSpPr/>
          <p:nvPr/>
        </p:nvSpPr>
        <p:spPr>
          <a:xfrm>
            <a:off x="7587972" y="4849416"/>
            <a:ext cx="3515797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TDM - Time Division Multiplexing</a:t>
            </a:r>
            <a:endParaRPr lang="en-US" sz="1950" dirty="0"/>
          </a:p>
        </p:txBody>
      </p:sp>
      <p:sp>
        <p:nvSpPr>
          <p:cNvPr id="20" name="Text 18"/>
          <p:cNvSpPr/>
          <p:nvPr/>
        </p:nvSpPr>
        <p:spPr>
          <a:xfrm>
            <a:off x="7587972" y="5250418"/>
            <a:ext cx="6016347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</a:t>
            </a:r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TDM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permette di trasmettere 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0D4FF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più segnali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sullo stesso canale dividendo il tempo in slot.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7587972" y="5887045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Applicazioni: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7587972" y="6250781"/>
            <a:ext cx="6016347" cy="924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Telefonia digitale (E1, T1)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Reti GSM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Trasmissioni broadcast</a:t>
            </a:r>
            <a:endParaRPr lang="en-US" sz="1450" dirty="0"/>
          </a:p>
        </p:txBody>
      </p:sp>
      <p:sp>
        <p:nvSpPr>
          <p:cNvPr id="23" name="Text 21"/>
          <p:cNvSpPr/>
          <p:nvPr/>
        </p:nvSpPr>
        <p:spPr>
          <a:xfrm>
            <a:off x="142042" y="7731204"/>
            <a:ext cx="1251823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6501765" y="7731204"/>
            <a:ext cx="1626870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5" name="Text 23"/>
          <p:cNvSpPr/>
          <p:nvPr/>
        </p:nvSpPr>
        <p:spPr>
          <a:xfrm>
            <a:off x="14091047" y="7731204"/>
            <a:ext cx="397431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24</a:t>
            </a:r>
            <a:endParaRPr lang="en-US" sz="1300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9032" y="3177183"/>
            <a:ext cx="1376601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3" name="Text 1"/>
          <p:cNvSpPr/>
          <p:nvPr/>
        </p:nvSpPr>
        <p:spPr>
          <a:xfrm>
            <a:off x="971074" y="3248144"/>
            <a:ext cx="109251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08 CAPITOLO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9032" y="3717012"/>
            <a:ext cx="8048625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Conversione Digitale-Analogico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29032" y="4587121"/>
            <a:ext cx="7738586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Dal digitale all'analogico: ricostruzione del segnale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4135695" y="7717988"/>
            <a:ext cx="35266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25</a:t>
            </a:r>
            <a:endParaRPr lang="en-US" sz="1300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834747"/>
            <a:ext cx="7885033" cy="659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Ricostruzione del Segnale Analogico</a:t>
            </a:r>
            <a:endParaRPr lang="en-US" sz="4150" dirty="0"/>
          </a:p>
        </p:txBody>
      </p:sp>
      <p:sp>
        <p:nvSpPr>
          <p:cNvPr id="3" name="Shape 1"/>
          <p:cNvSpPr/>
          <p:nvPr/>
        </p:nvSpPr>
        <p:spPr>
          <a:xfrm>
            <a:off x="829032" y="1836063"/>
            <a:ext cx="6400562" cy="2842736"/>
          </a:xfrm>
          <a:prstGeom prst="roundRect">
            <a:avLst>
              <a:gd name="adj" fmla="val 32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0099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37987" y="2045018"/>
            <a:ext cx="26366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Processo Completo</a:t>
            </a:r>
            <a:endParaRPr lang="en-US" sz="2050" dirty="0"/>
          </a:p>
        </p:txBody>
      </p:sp>
      <p:sp>
        <p:nvSpPr>
          <p:cNvPr id="5" name="Text 3"/>
          <p:cNvSpPr/>
          <p:nvPr/>
        </p:nvSpPr>
        <p:spPr>
          <a:xfrm>
            <a:off x="1037987" y="2477214"/>
            <a:ext cx="5982653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DAC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Converte parola binaria in tensione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1037987" y="3175635"/>
            <a:ext cx="5982653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Sample &amp; Hold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Mantiene il valore costante tra campioni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1037987" y="3874056"/>
            <a:ext cx="5982653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Filtro Passa-Basso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Elimina componenti ad alta frequenza</a:t>
            </a:r>
            <a:endParaRPr lang="en-US" sz="1550" dirty="0"/>
          </a:p>
        </p:txBody>
      </p:sp>
      <p:sp>
        <p:nvSpPr>
          <p:cNvPr id="8" name="Shape 6"/>
          <p:cNvSpPr/>
          <p:nvPr/>
        </p:nvSpPr>
        <p:spPr>
          <a:xfrm>
            <a:off x="7400687" y="1836063"/>
            <a:ext cx="6400681" cy="2842736"/>
          </a:xfrm>
          <a:prstGeom prst="roundRect">
            <a:avLst>
              <a:gd name="adj" fmla="val 32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00990" dist="0" dir="0">
              <a:srgbClr val="333333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7609642" y="2045018"/>
            <a:ext cx="26366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Filtro di Ricostruzione</a:t>
            </a:r>
            <a:endParaRPr lang="en-US" sz="2050" dirty="0"/>
          </a:p>
        </p:txBody>
      </p:sp>
      <p:sp>
        <p:nvSpPr>
          <p:cNvPr id="10" name="Text 8"/>
          <p:cNvSpPr/>
          <p:nvPr/>
        </p:nvSpPr>
        <p:spPr>
          <a:xfrm>
            <a:off x="7609642" y="2477214"/>
            <a:ext cx="5982772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</a:t>
            </a:r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filtro passa-basso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elimina le componenti spettrali indesiderate, lasciando passare solo la banda base del segnale.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609642" y="3175635"/>
            <a:ext cx="5982772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Frequenza di taglio: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ft ≈ B (banda del segnale)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609642" y="3576161"/>
            <a:ext cx="5982772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Risultato: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Segnale analogico ricostruito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829032" y="4849892"/>
            <a:ext cx="6400562" cy="2544842"/>
          </a:xfrm>
          <a:prstGeom prst="roundRect">
            <a:avLst>
              <a:gd name="adj" fmla="val 35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00990" dist="0" dir="0">
              <a:srgbClr val="333333">
                <a:alpha val="1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1037987" y="5058847"/>
            <a:ext cx="26366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Forma d'Onda a Gradini</a:t>
            </a:r>
            <a:endParaRPr lang="en-US" sz="2050" dirty="0"/>
          </a:p>
        </p:txBody>
      </p:sp>
      <p:sp>
        <p:nvSpPr>
          <p:cNvPr id="15" name="Text 13"/>
          <p:cNvSpPr/>
          <p:nvPr/>
        </p:nvSpPr>
        <p:spPr>
          <a:xfrm>
            <a:off x="1037987" y="5491043"/>
            <a:ext cx="5982653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L'uscita del DAC è una </a:t>
            </a:r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forma d'onda a gradini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che mantiene il valore di ciascun campione fino al successivo.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1037987" y="6189464"/>
            <a:ext cx="5982653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Problema: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Contiene armoniche ad alta frequenza (repliche spettrali)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7400687" y="4849892"/>
            <a:ext cx="6400681" cy="2544842"/>
          </a:xfrm>
          <a:prstGeom prst="roundRect">
            <a:avLst>
              <a:gd name="adj" fmla="val 35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00990" dist="0" dir="0">
              <a:srgbClr val="333333">
                <a:alpha val="1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7609642" y="5058847"/>
            <a:ext cx="3802261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Confronto: Originale vs Ricostruito</a:t>
            </a:r>
            <a:endParaRPr lang="en-US" sz="2050" dirty="0"/>
          </a:p>
        </p:txBody>
      </p:sp>
      <p:sp>
        <p:nvSpPr>
          <p:cNvPr id="19" name="Text 17"/>
          <p:cNvSpPr/>
          <p:nvPr/>
        </p:nvSpPr>
        <p:spPr>
          <a:xfrm>
            <a:off x="7609642" y="5491043"/>
            <a:ext cx="5982772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Segnale Originale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Continuo, banda limitata, ideale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7609642" y="6189464"/>
            <a:ext cx="5982772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Segnale Ricostruito</a:t>
            </a:r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Approssimato, con errore di quantizzazione</a:t>
            </a:r>
            <a:endParaRPr lang="en-US" sz="1550" dirty="0"/>
          </a:p>
        </p:txBody>
      </p:sp>
      <p:sp>
        <p:nvSpPr>
          <p:cNvPr id="21" name="Text 19"/>
          <p:cNvSpPr/>
          <p:nvPr/>
        </p:nvSpPr>
        <p:spPr>
          <a:xfrm>
            <a:off x="7609642" y="6887885"/>
            <a:ext cx="5982772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Nota: Con ft ≈ ∞ e n → ∞, il segnale ricostruito tende a quello originale</a:t>
            </a:r>
            <a:endParaRPr lang="en-US" sz="1550" dirty="0"/>
          </a:p>
        </p:txBody>
      </p:sp>
      <p:sp>
        <p:nvSpPr>
          <p:cNvPr id="22" name="Text 20"/>
          <p:cNvSpPr/>
          <p:nvPr/>
        </p:nvSpPr>
        <p:spPr>
          <a:xfrm>
            <a:off x="142042" y="7727871"/>
            <a:ext cx="1238726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6506289" y="7727871"/>
            <a:ext cx="1617583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14103906" y="7727871"/>
            <a:ext cx="384334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26</a:t>
            </a:r>
            <a:endParaRPr lang="en-US" sz="1300" dirty="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931188"/>
            <a:ext cx="8122563" cy="697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Tipologie di Convertitori A/D e D/A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829032" y="2012871"/>
            <a:ext cx="6390203" cy="2546866"/>
          </a:xfrm>
          <a:prstGeom prst="roundRect">
            <a:avLst>
              <a:gd name="adj" fmla="val 35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1877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49774" y="2233613"/>
            <a:ext cx="279177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ADC Flash (Parallelo)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049774" y="2697599"/>
            <a:ext cx="5948720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Principio: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2n-1 comparatori in parallelo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1049774" y="3136702"/>
            <a:ext cx="5948720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Velocità: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Ultra-rapido (GS/s)</a:t>
            </a:r>
            <a:endParaRPr lang="en-US" sz="1650" dirty="0"/>
          </a:p>
        </p:txBody>
      </p:sp>
      <p:sp>
        <p:nvSpPr>
          <p:cNvPr id="7" name="Text 5"/>
          <p:cNvSpPr/>
          <p:nvPr/>
        </p:nvSpPr>
        <p:spPr>
          <a:xfrm>
            <a:off x="1049774" y="3575804"/>
            <a:ext cx="5948720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Risoluzione: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Bassa (≤ 8 bit)</a:t>
            </a:r>
            <a:endParaRPr lang="en-US" sz="1650" dirty="0"/>
          </a:p>
        </p:txBody>
      </p:sp>
      <p:sp>
        <p:nvSpPr>
          <p:cNvPr id="8" name="Text 6"/>
          <p:cNvSpPr/>
          <p:nvPr/>
        </p:nvSpPr>
        <p:spPr>
          <a:xfrm>
            <a:off x="1049774" y="4014907"/>
            <a:ext cx="5948720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Applicazioni: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Oscilloscopi, RADAR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7411045" y="2012871"/>
            <a:ext cx="6390323" cy="2546866"/>
          </a:xfrm>
          <a:prstGeom prst="roundRect">
            <a:avLst>
              <a:gd name="adj" fmla="val 35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18770" dist="0" dir="0">
              <a:srgbClr val="333333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7631787" y="2233613"/>
            <a:ext cx="279177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ADC Pipeline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7631787" y="2697599"/>
            <a:ext cx="594883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Principio: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Stadi in cascata, ognuno converte 1-2 bit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7631787" y="3136702"/>
            <a:ext cx="594883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Velocità: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Alta (100+ MS/s)</a:t>
            </a:r>
            <a:endParaRPr lang="en-US" sz="1650" dirty="0"/>
          </a:p>
        </p:txBody>
      </p:sp>
      <p:sp>
        <p:nvSpPr>
          <p:cNvPr id="13" name="Text 11"/>
          <p:cNvSpPr/>
          <p:nvPr/>
        </p:nvSpPr>
        <p:spPr>
          <a:xfrm>
            <a:off x="7631787" y="3575804"/>
            <a:ext cx="594883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Risoluzione: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Media (8-16 bit)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7631787" y="4014907"/>
            <a:ext cx="594883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Applicazioni: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Video, comunicazioni</a:t>
            </a:r>
            <a:endParaRPr lang="en-US" sz="1650" dirty="0"/>
          </a:p>
        </p:txBody>
      </p:sp>
      <p:sp>
        <p:nvSpPr>
          <p:cNvPr id="15" name="Shape 13"/>
          <p:cNvSpPr/>
          <p:nvPr/>
        </p:nvSpPr>
        <p:spPr>
          <a:xfrm>
            <a:off x="829032" y="4751546"/>
            <a:ext cx="6390203" cy="2546866"/>
          </a:xfrm>
          <a:prstGeom prst="roundRect">
            <a:avLst>
              <a:gd name="adj" fmla="val 35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18770" dist="0" dir="0">
              <a:srgbClr val="333333">
                <a:alpha val="10000"/>
              </a:srgbClr>
            </a:outerShdw>
          </a:effectLst>
        </p:spPr>
      </p:sp>
      <p:sp>
        <p:nvSpPr>
          <p:cNvPr id="16" name="Text 14"/>
          <p:cNvSpPr/>
          <p:nvPr/>
        </p:nvSpPr>
        <p:spPr>
          <a:xfrm>
            <a:off x="1049774" y="4972288"/>
            <a:ext cx="279177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ADC SAR</a:t>
            </a:r>
            <a:endParaRPr lang="en-US" sz="2150" dirty="0"/>
          </a:p>
        </p:txBody>
      </p:sp>
      <p:sp>
        <p:nvSpPr>
          <p:cNvPr id="17" name="Text 15"/>
          <p:cNvSpPr/>
          <p:nvPr/>
        </p:nvSpPr>
        <p:spPr>
          <a:xfrm>
            <a:off x="1049774" y="5436275"/>
            <a:ext cx="5948720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Principio: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Ricerca binaria (Successive Approximation)</a:t>
            </a:r>
            <a:endParaRPr lang="en-US" sz="1650" dirty="0"/>
          </a:p>
        </p:txBody>
      </p:sp>
      <p:sp>
        <p:nvSpPr>
          <p:cNvPr id="18" name="Text 16"/>
          <p:cNvSpPr/>
          <p:nvPr/>
        </p:nvSpPr>
        <p:spPr>
          <a:xfrm>
            <a:off x="1049774" y="5875377"/>
            <a:ext cx="5948720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Velocità: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Media (MS/s)</a:t>
            </a:r>
            <a:endParaRPr lang="en-US" sz="1650" dirty="0"/>
          </a:p>
        </p:txBody>
      </p:sp>
      <p:sp>
        <p:nvSpPr>
          <p:cNvPr id="19" name="Text 17"/>
          <p:cNvSpPr/>
          <p:nvPr/>
        </p:nvSpPr>
        <p:spPr>
          <a:xfrm>
            <a:off x="1049774" y="6314480"/>
            <a:ext cx="5948720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Risoluzione: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Media (8-18 bit)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1049774" y="6753582"/>
            <a:ext cx="5948720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Applicazioni: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DAQ, sensori, multimetri</a:t>
            </a:r>
            <a:endParaRPr lang="en-US" sz="1650" dirty="0"/>
          </a:p>
        </p:txBody>
      </p:sp>
      <p:sp>
        <p:nvSpPr>
          <p:cNvPr id="21" name="Shape 19"/>
          <p:cNvSpPr/>
          <p:nvPr/>
        </p:nvSpPr>
        <p:spPr>
          <a:xfrm>
            <a:off x="7411045" y="4751546"/>
            <a:ext cx="6390323" cy="2546866"/>
          </a:xfrm>
          <a:prstGeom prst="roundRect">
            <a:avLst>
              <a:gd name="adj" fmla="val 35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18770" dist="0" dir="0">
              <a:srgbClr val="333333">
                <a:alpha val="10000"/>
              </a:srgbClr>
            </a:outerShdw>
          </a:effectLst>
        </p:spPr>
      </p:sp>
      <p:sp>
        <p:nvSpPr>
          <p:cNvPr id="22" name="Text 20"/>
          <p:cNvSpPr/>
          <p:nvPr/>
        </p:nvSpPr>
        <p:spPr>
          <a:xfrm>
            <a:off x="7631787" y="4972288"/>
            <a:ext cx="279177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ADC Sigma-Delta (ΔΣ)</a:t>
            </a:r>
            <a:endParaRPr lang="en-US" sz="2150" dirty="0"/>
          </a:p>
        </p:txBody>
      </p:sp>
      <p:sp>
        <p:nvSpPr>
          <p:cNvPr id="23" name="Text 21"/>
          <p:cNvSpPr/>
          <p:nvPr/>
        </p:nvSpPr>
        <p:spPr>
          <a:xfrm>
            <a:off x="7631787" y="5436275"/>
            <a:ext cx="594883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Principio: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Sovracampionamento + noise shaping</a:t>
            </a:r>
            <a:endParaRPr lang="en-US" sz="1650" dirty="0"/>
          </a:p>
        </p:txBody>
      </p:sp>
      <p:sp>
        <p:nvSpPr>
          <p:cNvPr id="24" name="Text 22"/>
          <p:cNvSpPr/>
          <p:nvPr/>
        </p:nvSpPr>
        <p:spPr>
          <a:xfrm>
            <a:off x="7631787" y="5875377"/>
            <a:ext cx="594883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Velocità: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Bassa (kS/s)</a:t>
            </a:r>
            <a:endParaRPr lang="en-US" sz="1650" dirty="0"/>
          </a:p>
        </p:txBody>
      </p:sp>
      <p:sp>
        <p:nvSpPr>
          <p:cNvPr id="25" name="Text 23"/>
          <p:cNvSpPr/>
          <p:nvPr/>
        </p:nvSpPr>
        <p:spPr>
          <a:xfrm>
            <a:off x="7631787" y="6314480"/>
            <a:ext cx="594883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Risoluzione: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Altissima (16-32 bit)</a:t>
            </a:r>
            <a:endParaRPr lang="en-US" sz="1650" dirty="0"/>
          </a:p>
        </p:txBody>
      </p:sp>
      <p:sp>
        <p:nvSpPr>
          <p:cNvPr id="26" name="Text 24"/>
          <p:cNvSpPr/>
          <p:nvPr/>
        </p:nvSpPr>
        <p:spPr>
          <a:xfrm>
            <a:off x="7631787" y="6753582"/>
            <a:ext cx="5948839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Applicazioni: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Audio, strumentazione</a:t>
            </a:r>
            <a:endParaRPr lang="en-US" sz="1650" dirty="0"/>
          </a:p>
        </p:txBody>
      </p:sp>
      <p:sp>
        <p:nvSpPr>
          <p:cNvPr id="27" name="Text 25"/>
          <p:cNvSpPr/>
          <p:nvPr/>
        </p:nvSpPr>
        <p:spPr>
          <a:xfrm>
            <a:off x="142042" y="7724537"/>
            <a:ext cx="1226939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8" name="Text 26"/>
          <p:cNvSpPr/>
          <p:nvPr/>
        </p:nvSpPr>
        <p:spPr>
          <a:xfrm>
            <a:off x="6510695" y="7724537"/>
            <a:ext cx="1609011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14115812" y="7724537"/>
            <a:ext cx="372547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27</a:t>
            </a:r>
            <a:endParaRPr lang="en-US" sz="1300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790218"/>
            <a:ext cx="5893832" cy="7366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800"/>
              </a:lnSpc>
              <a:buNone/>
            </a:pPr>
            <a:r>
              <a:rPr lang="en-US" sz="46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Conclusioni</a:t>
            </a:r>
            <a:endParaRPr lang="en-US" sz="4600" dirty="0"/>
          </a:p>
        </p:txBody>
      </p:sp>
      <p:sp>
        <p:nvSpPr>
          <p:cNvPr id="3" name="Shape 1"/>
          <p:cNvSpPr/>
          <p:nvPr/>
        </p:nvSpPr>
        <p:spPr>
          <a:xfrm>
            <a:off x="829032" y="1954411"/>
            <a:ext cx="6379250" cy="2164318"/>
          </a:xfrm>
          <a:prstGeom prst="roundRect">
            <a:avLst>
              <a:gd name="adj" fmla="val 42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3655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61680" y="2187059"/>
            <a:ext cx="2946916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Mezzi Trasmissivi</a:t>
            </a:r>
            <a:endParaRPr lang="en-US" sz="2300" dirty="0"/>
          </a:p>
        </p:txBody>
      </p:sp>
      <p:sp>
        <p:nvSpPr>
          <p:cNvPr id="5" name="Text 3"/>
          <p:cNvSpPr/>
          <p:nvPr/>
        </p:nvSpPr>
        <p:spPr>
          <a:xfrm>
            <a:off x="1061680" y="2683550"/>
            <a:ext cx="5913953" cy="1202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Guidati: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Doppino, coassiale, fibra ottica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Non guidati: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Radio, microonde, satelliti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Scelta in base a banda, distanza, costo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1999" y="1954411"/>
            <a:ext cx="6379369" cy="2164318"/>
          </a:xfrm>
          <a:prstGeom prst="roundRect">
            <a:avLst>
              <a:gd name="adj" fmla="val 42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36550" dist="0" dir="0">
              <a:srgbClr val="333333">
                <a:alpha val="10000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7654647" y="2187059"/>
            <a:ext cx="2946916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Conversione A/D</a:t>
            </a:r>
            <a:endParaRPr lang="en-US" sz="2300" dirty="0"/>
          </a:p>
        </p:txBody>
      </p:sp>
      <p:sp>
        <p:nvSpPr>
          <p:cNvPr id="8" name="Text 6"/>
          <p:cNvSpPr/>
          <p:nvPr/>
        </p:nvSpPr>
        <p:spPr>
          <a:xfrm>
            <a:off x="7654647" y="2683550"/>
            <a:ext cx="5914073" cy="1202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Campionamento: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Teorema di Shannon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Quantizzazione: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Discretizzazione ampiezza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Codifica: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PCM e altre tecniche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829032" y="4332446"/>
            <a:ext cx="6379250" cy="2164318"/>
          </a:xfrm>
          <a:prstGeom prst="roundRect">
            <a:avLst>
              <a:gd name="adj" fmla="val 42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36550" dist="0" dir="0">
              <a:srgbClr val="333333">
                <a:alpha val="10000"/>
              </a:srgbClr>
            </a:outerShdw>
          </a:effectLst>
        </p:spPr>
      </p:sp>
      <p:sp>
        <p:nvSpPr>
          <p:cNvPr id="10" name="Text 8"/>
          <p:cNvSpPr/>
          <p:nvPr/>
        </p:nvSpPr>
        <p:spPr>
          <a:xfrm>
            <a:off x="1061680" y="4565094"/>
            <a:ext cx="2946916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Conversione D/A</a:t>
            </a:r>
            <a:endParaRPr lang="en-US" sz="2300" dirty="0"/>
          </a:p>
        </p:txBody>
      </p:sp>
      <p:sp>
        <p:nvSpPr>
          <p:cNvPr id="11" name="Text 9"/>
          <p:cNvSpPr/>
          <p:nvPr/>
        </p:nvSpPr>
        <p:spPr>
          <a:xfrm>
            <a:off x="1061680" y="5061585"/>
            <a:ext cx="5913953" cy="1202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DAC: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Da binario a analogico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Ricostruzione: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Sample &amp; Hold + Filtro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Tipologie: Resistori pesati, R-2R, PWM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1999" y="4332446"/>
            <a:ext cx="6379369" cy="2164318"/>
          </a:xfrm>
          <a:prstGeom prst="roundRect">
            <a:avLst>
              <a:gd name="adj" fmla="val 42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36550" dist="0" dir="0">
              <a:srgbClr val="333333">
                <a:alpha val="1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7654647" y="4565094"/>
            <a:ext cx="2946916" cy="368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900"/>
              </a:lnSpc>
              <a:buNone/>
            </a:pPr>
            <a:r>
              <a:rPr lang="en-US" sz="2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Applicazioni</a:t>
            </a:r>
            <a:endParaRPr lang="en-US" sz="2300" dirty="0"/>
          </a:p>
        </p:txBody>
      </p:sp>
      <p:sp>
        <p:nvSpPr>
          <p:cNvPr id="14" name="Text 12"/>
          <p:cNvSpPr/>
          <p:nvPr/>
        </p:nvSpPr>
        <p:spPr>
          <a:xfrm>
            <a:off x="7654647" y="5061585"/>
            <a:ext cx="5914073" cy="12025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Audio: CD, MP3, streaming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Video: DVD, Blu-ray, YouTube</a:t>
            </a:r>
            <a:endParaRPr lang="en-US" sz="1750" dirty="0"/>
          </a:p>
          <a:p>
            <a:pPr algn="l" marL="342900" indent="-342900">
              <a:lnSpc>
                <a:spcPts val="2750"/>
              </a:lnSpc>
              <a:buSzPct val="100000"/>
              <a:buChar char="•"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Telecomunicazioni: VoIP, 5G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829032" y="6737271"/>
            <a:ext cx="12972336" cy="701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digitalizzazione</a:t>
            </a:r>
            <a:pPr algn="l" indent="0" marL="0">
              <a:lnSpc>
                <a:spcPts val="2750"/>
              </a:lnSpc>
              <a:buNone/>
            </a:pPr>
            <a:r>
              <a:rPr lang="en-US" sz="17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ha rivoluzionato le telecomunicazioni, permettendo trasmissioni affidabili, elaborazione avanzata e nuove applicazioni che hanno trasformato la nostra vita quotidiana.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142042" y="7721203"/>
            <a:ext cx="1216462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6514505" y="7721203"/>
            <a:ext cx="1601391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18" name="Text 16"/>
          <p:cNvSpPr/>
          <p:nvPr/>
        </p:nvSpPr>
        <p:spPr>
          <a:xfrm>
            <a:off x="14126408" y="7721203"/>
            <a:ext cx="362069" cy="2587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28</a:t>
            </a:r>
            <a:endParaRPr lang="en-US" sz="1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826651"/>
            <a:ext cx="6545104" cy="6204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850"/>
              </a:lnSpc>
              <a:buNone/>
            </a:pPr>
            <a:r>
              <a:rPr lang="en-US" sz="3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Che cos'è una Rete Trasmissiva?</a:t>
            </a:r>
            <a:endParaRPr lang="en-US" sz="3900" dirty="0"/>
          </a:p>
        </p:txBody>
      </p:sp>
      <p:sp>
        <p:nvSpPr>
          <p:cNvPr id="3" name="Shape 1"/>
          <p:cNvSpPr/>
          <p:nvPr/>
        </p:nvSpPr>
        <p:spPr>
          <a:xfrm>
            <a:off x="829032" y="1750219"/>
            <a:ext cx="6410325" cy="2250400"/>
          </a:xfrm>
          <a:prstGeom prst="roundRect">
            <a:avLst>
              <a:gd name="adj" fmla="val 406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26081" y="1947267"/>
            <a:ext cx="248162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Definizione</a:t>
            </a:r>
            <a:endParaRPr lang="en-US" sz="1950" dirty="0"/>
          </a:p>
        </p:txBody>
      </p:sp>
      <p:sp>
        <p:nvSpPr>
          <p:cNvPr id="5" name="Text 3"/>
          <p:cNvSpPr/>
          <p:nvPr/>
        </p:nvSpPr>
        <p:spPr>
          <a:xfrm>
            <a:off x="1026081" y="2348270"/>
            <a:ext cx="6016228" cy="81867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Una rete trasmissiva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è un sistema che permette il trasferimento di informazioni (dati, voce, video) da un punto a un altro attraverso un 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mezzo trasmissivo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.</a:t>
            </a:r>
            <a:endParaRPr lang="en-US" sz="1450" dirty="0"/>
          </a:p>
        </p:txBody>
      </p:sp>
      <p:sp>
        <p:nvSpPr>
          <p:cNvPr id="6" name="Text 4"/>
          <p:cNvSpPr/>
          <p:nvPr/>
        </p:nvSpPr>
        <p:spPr>
          <a:xfrm>
            <a:off x="1026081" y="3257788"/>
            <a:ext cx="6016228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 </a:t>
            </a:r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pacchetti di informazioni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vengono trasformati in impulsi elettrici, ottici o elettromagnetici che viaggiano lungo il mezzo fisico.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7390924" y="1750219"/>
            <a:ext cx="6410444" cy="2250400"/>
          </a:xfrm>
          <a:prstGeom prst="roundRect">
            <a:avLst>
              <a:gd name="adj" fmla="val 406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7587972" y="1947267"/>
            <a:ext cx="257317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Classificazione dei Mezzi</a:t>
            </a:r>
            <a:endParaRPr lang="en-US" sz="1950" dirty="0"/>
          </a:p>
        </p:txBody>
      </p:sp>
      <p:sp>
        <p:nvSpPr>
          <p:cNvPr id="9" name="Text 7"/>
          <p:cNvSpPr/>
          <p:nvPr/>
        </p:nvSpPr>
        <p:spPr>
          <a:xfrm>
            <a:off x="7587972" y="2348270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Mezzi Guidati (Cablati)</a:t>
            </a:r>
            <a:endParaRPr lang="en-US" sz="1450" dirty="0"/>
          </a:p>
        </p:txBody>
      </p:sp>
      <p:sp>
        <p:nvSpPr>
          <p:cNvPr id="10" name="Text 8"/>
          <p:cNvSpPr/>
          <p:nvPr/>
        </p:nvSpPr>
        <p:spPr>
          <a:xfrm>
            <a:off x="7587972" y="2712006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Segnali confinati in un mezzo fisico: doppino, cavo coassiale, fibra ottica</a:t>
            </a:r>
            <a:endParaRPr lang="en-US" sz="1450" dirty="0"/>
          </a:p>
        </p:txBody>
      </p:sp>
      <p:sp>
        <p:nvSpPr>
          <p:cNvPr id="11" name="Text 9"/>
          <p:cNvSpPr/>
          <p:nvPr/>
        </p:nvSpPr>
        <p:spPr>
          <a:xfrm>
            <a:off x="7587972" y="3075742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Mezzi Non Guidati (Wireless)</a:t>
            </a:r>
            <a:endParaRPr lang="en-US" sz="1450" dirty="0"/>
          </a:p>
        </p:txBody>
      </p:sp>
      <p:sp>
        <p:nvSpPr>
          <p:cNvPr id="12" name="Text 10"/>
          <p:cNvSpPr/>
          <p:nvPr/>
        </p:nvSpPr>
        <p:spPr>
          <a:xfrm>
            <a:off x="7587972" y="3439478"/>
            <a:ext cx="6016347" cy="2728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Segnali si propagano liberamente: onde radio, microonde, satelliti</a:t>
            </a:r>
            <a:endParaRPr lang="en-US" sz="1450" dirty="0"/>
          </a:p>
        </p:txBody>
      </p:sp>
      <p:sp>
        <p:nvSpPr>
          <p:cNvPr id="13" name="Shape 11"/>
          <p:cNvSpPr/>
          <p:nvPr/>
        </p:nvSpPr>
        <p:spPr>
          <a:xfrm>
            <a:off x="829032" y="4152186"/>
            <a:ext cx="6410325" cy="3250763"/>
          </a:xfrm>
          <a:prstGeom prst="roundRect">
            <a:avLst>
              <a:gd name="adj" fmla="val 281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14" name="Text 12"/>
          <p:cNvSpPr/>
          <p:nvPr/>
        </p:nvSpPr>
        <p:spPr>
          <a:xfrm>
            <a:off x="1026081" y="4349234"/>
            <a:ext cx="273057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Componenti Fondamentali</a:t>
            </a:r>
            <a:endParaRPr lang="en-US" sz="1950" dirty="0"/>
          </a:p>
        </p:txBody>
      </p:sp>
      <p:sp>
        <p:nvSpPr>
          <p:cNvPr id="15" name="Text 13"/>
          <p:cNvSpPr/>
          <p:nvPr/>
        </p:nvSpPr>
        <p:spPr>
          <a:xfrm>
            <a:off x="1026081" y="4750237"/>
            <a:ext cx="6016228" cy="9246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Sorgente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- Genera l'informazione da trasmettere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Canale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- Mezzo fisico di trasmissione</a:t>
            </a:r>
            <a:endParaRPr lang="en-US" sz="1450" dirty="0"/>
          </a:p>
          <a:p>
            <a:pPr algn="l" marL="342900" indent="-342900">
              <a:lnSpc>
                <a:spcPts val="2100"/>
              </a:lnSpc>
              <a:buSzPct val="100000"/>
              <a:buChar char="•"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Destinatario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- Riceve e interpreta l'informazione</a:t>
            </a:r>
            <a:endParaRPr lang="en-US" sz="1450" dirty="0"/>
          </a:p>
        </p:txBody>
      </p:sp>
      <p:sp>
        <p:nvSpPr>
          <p:cNvPr id="16" name="Shape 14"/>
          <p:cNvSpPr/>
          <p:nvPr/>
        </p:nvSpPr>
        <p:spPr>
          <a:xfrm>
            <a:off x="7390924" y="4152186"/>
            <a:ext cx="6410444" cy="3250763"/>
          </a:xfrm>
          <a:prstGeom prst="roundRect">
            <a:avLst>
              <a:gd name="adj" fmla="val 281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83210" dist="0" dir="0">
              <a:srgbClr val="333333">
                <a:alpha val="10000"/>
              </a:srgbClr>
            </a:outerShdw>
          </a:effectLst>
        </p:spPr>
      </p:sp>
      <p:sp>
        <p:nvSpPr>
          <p:cNvPr id="17" name="Text 15"/>
          <p:cNvSpPr/>
          <p:nvPr/>
        </p:nvSpPr>
        <p:spPr>
          <a:xfrm>
            <a:off x="7587972" y="4349234"/>
            <a:ext cx="248162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Parametri Chiave</a:t>
            </a:r>
            <a:endParaRPr lang="en-US" sz="1950" dirty="0"/>
          </a:p>
        </p:txBody>
      </p:sp>
      <p:sp>
        <p:nvSpPr>
          <p:cNvPr id="18" name="Text 16"/>
          <p:cNvSpPr/>
          <p:nvPr/>
        </p:nvSpPr>
        <p:spPr>
          <a:xfrm>
            <a:off x="7587972" y="4750237"/>
            <a:ext cx="6016347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 - Larghezza di Banda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Capacità trasmissiva</a:t>
            </a:r>
            <a:endParaRPr lang="en-US" sz="1450" dirty="0"/>
          </a:p>
        </p:txBody>
      </p:sp>
      <p:sp>
        <p:nvSpPr>
          <p:cNvPr id="19" name="Text 17"/>
          <p:cNvSpPr/>
          <p:nvPr/>
        </p:nvSpPr>
        <p:spPr>
          <a:xfrm>
            <a:off x="7587972" y="5386864"/>
            <a:ext cx="6016347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α - Attenuazione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Perdita di segnale</a:t>
            </a:r>
            <a:endParaRPr lang="en-US" sz="1450" dirty="0"/>
          </a:p>
        </p:txBody>
      </p:sp>
      <p:sp>
        <p:nvSpPr>
          <p:cNvPr id="20" name="Text 18"/>
          <p:cNvSpPr/>
          <p:nvPr/>
        </p:nvSpPr>
        <p:spPr>
          <a:xfrm>
            <a:off x="7587972" y="6023491"/>
            <a:ext cx="6016347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 - Velocità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Bit al secondo</a:t>
            </a:r>
            <a:endParaRPr lang="en-US" sz="1450" dirty="0"/>
          </a:p>
        </p:txBody>
      </p:sp>
      <p:sp>
        <p:nvSpPr>
          <p:cNvPr id="21" name="Text 19"/>
          <p:cNvSpPr/>
          <p:nvPr/>
        </p:nvSpPr>
        <p:spPr>
          <a:xfrm>
            <a:off x="7587972" y="6660118"/>
            <a:ext cx="6016347" cy="5457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4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 - Distanza</a:t>
            </a:r>
            <a:pPr algn="l" indent="0" marL="0">
              <a:lnSpc>
                <a:spcPts val="210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Portata massima</a:t>
            </a:r>
            <a:endParaRPr lang="en-US" sz="1450" dirty="0"/>
          </a:p>
        </p:txBody>
      </p:sp>
      <p:sp>
        <p:nvSpPr>
          <p:cNvPr id="22" name="Text 20"/>
          <p:cNvSpPr/>
          <p:nvPr/>
        </p:nvSpPr>
        <p:spPr>
          <a:xfrm>
            <a:off x="142042" y="7731204"/>
            <a:ext cx="1251823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6501765" y="7731204"/>
            <a:ext cx="1626870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14177843" y="7731204"/>
            <a:ext cx="310634" cy="2387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3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829032" y="3177183"/>
            <a:ext cx="1376601" cy="445175"/>
          </a:xfrm>
          <a:prstGeom prst="roundRect">
            <a:avLst>
              <a:gd name="adj" fmla="val 2054"/>
            </a:avLst>
          </a:prstGeom>
          <a:solidFill>
            <a:srgbClr val="CCDDFF"/>
          </a:solidFill>
          <a:ln/>
        </p:spPr>
      </p:sp>
      <p:sp>
        <p:nvSpPr>
          <p:cNvPr id="3" name="Text 1"/>
          <p:cNvSpPr/>
          <p:nvPr/>
        </p:nvSpPr>
        <p:spPr>
          <a:xfrm>
            <a:off x="971074" y="3248144"/>
            <a:ext cx="109251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4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02 CAPITOLO</a:t>
            </a:r>
            <a:endParaRPr lang="en-US" sz="1450" dirty="0"/>
          </a:p>
        </p:txBody>
      </p:sp>
      <p:sp>
        <p:nvSpPr>
          <p:cNvPr id="4" name="Text 2"/>
          <p:cNvSpPr/>
          <p:nvPr/>
        </p:nvSpPr>
        <p:spPr>
          <a:xfrm>
            <a:off x="829032" y="3717012"/>
            <a:ext cx="6609517" cy="7754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6100"/>
              </a:lnSpc>
              <a:buNone/>
            </a:pPr>
            <a:r>
              <a:rPr lang="en-US" sz="48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Mezzi Trasmissivi Guidati</a:t>
            </a:r>
            <a:endParaRPr lang="en-US" sz="4850" dirty="0"/>
          </a:p>
        </p:txBody>
      </p:sp>
      <p:sp>
        <p:nvSpPr>
          <p:cNvPr id="5" name="Text 3"/>
          <p:cNvSpPr/>
          <p:nvPr/>
        </p:nvSpPr>
        <p:spPr>
          <a:xfrm>
            <a:off x="829032" y="4587121"/>
            <a:ext cx="7328892" cy="465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650"/>
              </a:lnSpc>
              <a:buNone/>
            </a:pPr>
            <a:r>
              <a:rPr lang="en-US" sz="29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Doppino telefonico, cavo coassiale e fibra ottica</a:t>
            </a:r>
            <a:endParaRPr lang="en-US" sz="2900" dirty="0"/>
          </a:p>
        </p:txBody>
      </p:sp>
      <p:sp>
        <p:nvSpPr>
          <p:cNvPr id="6" name="Text 4"/>
          <p:cNvSpPr/>
          <p:nvPr/>
        </p:nvSpPr>
        <p:spPr>
          <a:xfrm>
            <a:off x="142042" y="7717988"/>
            <a:ext cx="1207056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517838" y="7717988"/>
            <a:ext cx="1594723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8" name="Text 6"/>
          <p:cNvSpPr/>
          <p:nvPr/>
        </p:nvSpPr>
        <p:spPr>
          <a:xfrm>
            <a:off x="14222492" y="7717988"/>
            <a:ext cx="265867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4</a:t>
            </a:r>
            <a:endParaRPr lang="en-US" sz="1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941189"/>
            <a:ext cx="8303419" cy="6979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Doppino Telefonico (Twisted Pair)</a:t>
            </a:r>
            <a:endParaRPr lang="en-US" sz="4350" dirty="0"/>
          </a:p>
        </p:txBody>
      </p:sp>
      <p:sp>
        <p:nvSpPr>
          <p:cNvPr id="3" name="Text 1"/>
          <p:cNvSpPr/>
          <p:nvPr/>
        </p:nvSpPr>
        <p:spPr>
          <a:xfrm>
            <a:off x="829032" y="1715810"/>
            <a:ext cx="279177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Struttura Fisica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29032" y="2352556"/>
            <a:ext cx="12972336" cy="648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</a:t>
            </a:r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doppino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consiste in 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FF6B35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due fili di rame isolati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, avvolti a spirale per formare una treccia. Il passo della spirale (binatura) riduce i disturbi elettromagnetici.</a:t>
            </a:r>
            <a:endParaRPr lang="en-US" sz="1650" dirty="0"/>
          </a:p>
        </p:txBody>
      </p:sp>
      <p:sp>
        <p:nvSpPr>
          <p:cNvPr id="5" name="Text 3"/>
          <p:cNvSpPr/>
          <p:nvPr/>
        </p:nvSpPr>
        <p:spPr>
          <a:xfrm>
            <a:off x="829032" y="3216592"/>
            <a:ext cx="12972336" cy="7153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Diametro: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~1 mm per filo</a:t>
            </a:r>
            <a:endParaRPr lang="en-US" sz="1650" dirty="0"/>
          </a:p>
          <a:p>
            <a:pPr algn="l" marL="342900" indent="-342900">
              <a:lnSpc>
                <a:spcPts val="2550"/>
              </a:lnSpc>
              <a:buSzPct val="100000"/>
              <a:buChar char="•"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Guaina: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PVC protettivo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829032" y="4219694"/>
            <a:ext cx="2906435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Tipologie di Schermatura</a:t>
            </a:r>
            <a:endParaRPr lang="en-US" sz="2150" dirty="0"/>
          </a:p>
        </p:txBody>
      </p:sp>
      <p:sp>
        <p:nvSpPr>
          <p:cNvPr id="7" name="Shape 5"/>
          <p:cNvSpPr/>
          <p:nvPr/>
        </p:nvSpPr>
        <p:spPr>
          <a:xfrm>
            <a:off x="829032" y="4856440"/>
            <a:ext cx="4196239" cy="2431852"/>
          </a:xfrm>
          <a:prstGeom prst="roundRect">
            <a:avLst>
              <a:gd name="adj" fmla="val 376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18770" dist="0" dir="0">
              <a:srgbClr val="333333">
                <a:alpha val="10000"/>
              </a:srgbClr>
            </a:outerShdw>
          </a:effectLst>
        </p:spPr>
      </p:sp>
      <p:sp>
        <p:nvSpPr>
          <p:cNvPr id="8" name="Text 6"/>
          <p:cNvSpPr/>
          <p:nvPr/>
        </p:nvSpPr>
        <p:spPr>
          <a:xfrm>
            <a:off x="1049774" y="5077182"/>
            <a:ext cx="279177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UTP</a:t>
            </a:r>
            <a:endParaRPr lang="en-US" sz="2150" dirty="0"/>
          </a:p>
        </p:txBody>
      </p:sp>
      <p:sp>
        <p:nvSpPr>
          <p:cNvPr id="9" name="Text 7"/>
          <p:cNvSpPr/>
          <p:nvPr/>
        </p:nvSpPr>
        <p:spPr>
          <a:xfrm>
            <a:off x="1049774" y="5541169"/>
            <a:ext cx="375475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Unshielded</a:t>
            </a:r>
            <a:endParaRPr lang="en-US" sz="1650" dirty="0"/>
          </a:p>
        </p:txBody>
      </p:sp>
      <p:sp>
        <p:nvSpPr>
          <p:cNvPr id="10" name="Text 8"/>
          <p:cNvSpPr/>
          <p:nvPr/>
        </p:nvSpPr>
        <p:spPr>
          <a:xfrm>
            <a:off x="1049774" y="5980271"/>
            <a:ext cx="3754755" cy="648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Nessuna schermatura, più sottile e flessibile</a:t>
            </a:r>
            <a:endParaRPr lang="en-US" sz="1650" dirty="0"/>
          </a:p>
        </p:txBody>
      </p:sp>
      <p:sp>
        <p:nvSpPr>
          <p:cNvPr id="11" name="Text 9"/>
          <p:cNvSpPr/>
          <p:nvPr/>
        </p:nvSpPr>
        <p:spPr>
          <a:xfrm>
            <a:off x="1049774" y="6743462"/>
            <a:ext cx="375475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Uso: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Reti LAN domestiche</a:t>
            </a:r>
            <a:endParaRPr lang="en-US" sz="1650" dirty="0"/>
          </a:p>
        </p:txBody>
      </p:sp>
      <p:sp>
        <p:nvSpPr>
          <p:cNvPr id="12" name="Shape 10"/>
          <p:cNvSpPr/>
          <p:nvPr/>
        </p:nvSpPr>
        <p:spPr>
          <a:xfrm>
            <a:off x="5217081" y="4856440"/>
            <a:ext cx="4196239" cy="2431852"/>
          </a:xfrm>
          <a:prstGeom prst="roundRect">
            <a:avLst>
              <a:gd name="adj" fmla="val 376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18770" dist="0" dir="0">
              <a:srgbClr val="333333">
                <a:alpha val="1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5437823" y="5077182"/>
            <a:ext cx="279177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FTP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5437823" y="5541169"/>
            <a:ext cx="375475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Foiled</a:t>
            </a:r>
            <a:endParaRPr lang="en-US" sz="1650" dirty="0"/>
          </a:p>
        </p:txBody>
      </p:sp>
      <p:sp>
        <p:nvSpPr>
          <p:cNvPr id="15" name="Text 13"/>
          <p:cNvSpPr/>
          <p:nvPr/>
        </p:nvSpPr>
        <p:spPr>
          <a:xfrm>
            <a:off x="5437823" y="5980271"/>
            <a:ext cx="375475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Schermatura globale in lamina metallica</a:t>
            </a:r>
            <a:endParaRPr lang="en-US" sz="1650" dirty="0"/>
          </a:p>
        </p:txBody>
      </p:sp>
      <p:sp>
        <p:nvSpPr>
          <p:cNvPr id="16" name="Text 14"/>
          <p:cNvSpPr/>
          <p:nvPr/>
        </p:nvSpPr>
        <p:spPr>
          <a:xfrm>
            <a:off x="5437823" y="6419374"/>
            <a:ext cx="375475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Uso: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Ambienti industriali</a:t>
            </a:r>
            <a:endParaRPr lang="en-US" sz="1650" dirty="0"/>
          </a:p>
        </p:txBody>
      </p:sp>
      <p:sp>
        <p:nvSpPr>
          <p:cNvPr id="17" name="Shape 15"/>
          <p:cNvSpPr/>
          <p:nvPr/>
        </p:nvSpPr>
        <p:spPr>
          <a:xfrm>
            <a:off x="9605129" y="4856440"/>
            <a:ext cx="4196239" cy="2431852"/>
          </a:xfrm>
          <a:prstGeom prst="roundRect">
            <a:avLst>
              <a:gd name="adj" fmla="val 376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318770" dist="0" dir="0">
              <a:srgbClr val="333333">
                <a:alpha val="10000"/>
              </a:srgbClr>
            </a:outerShdw>
          </a:effectLst>
        </p:spPr>
      </p:sp>
      <p:sp>
        <p:nvSpPr>
          <p:cNvPr id="18" name="Text 16"/>
          <p:cNvSpPr/>
          <p:nvPr/>
        </p:nvSpPr>
        <p:spPr>
          <a:xfrm>
            <a:off x="9825871" y="5077182"/>
            <a:ext cx="2791778" cy="3489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STP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9825871" y="5541169"/>
            <a:ext cx="375475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Shielded</a:t>
            </a:r>
            <a:endParaRPr lang="en-US" sz="1650" dirty="0"/>
          </a:p>
        </p:txBody>
      </p:sp>
      <p:sp>
        <p:nvSpPr>
          <p:cNvPr id="20" name="Text 18"/>
          <p:cNvSpPr/>
          <p:nvPr/>
        </p:nvSpPr>
        <p:spPr>
          <a:xfrm>
            <a:off x="9825871" y="5980271"/>
            <a:ext cx="375475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Schermatura per coppia + globale</a:t>
            </a:r>
            <a:endParaRPr lang="en-US" sz="1650" dirty="0"/>
          </a:p>
        </p:txBody>
      </p:sp>
      <p:sp>
        <p:nvSpPr>
          <p:cNvPr id="21" name="Text 19"/>
          <p:cNvSpPr/>
          <p:nvPr/>
        </p:nvSpPr>
        <p:spPr>
          <a:xfrm>
            <a:off x="9825871" y="6419374"/>
            <a:ext cx="3754755" cy="324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16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Uso:</a:t>
            </a:r>
            <a:pPr algn="l" indent="0" marL="0">
              <a:lnSpc>
                <a:spcPts val="2550"/>
              </a:lnSpc>
              <a:buNone/>
            </a:pPr>
            <a:r>
              <a:rPr lang="en-US" sz="16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Alta immunità ai disturbi</a:t>
            </a:r>
            <a:endParaRPr lang="en-US" sz="1650" dirty="0"/>
          </a:p>
        </p:txBody>
      </p:sp>
      <p:sp>
        <p:nvSpPr>
          <p:cNvPr id="22" name="Text 20"/>
          <p:cNvSpPr/>
          <p:nvPr/>
        </p:nvSpPr>
        <p:spPr>
          <a:xfrm>
            <a:off x="142042" y="7724537"/>
            <a:ext cx="1226939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3" name="Text 21"/>
          <p:cNvSpPr/>
          <p:nvPr/>
        </p:nvSpPr>
        <p:spPr>
          <a:xfrm>
            <a:off x="6510695" y="7724537"/>
            <a:ext cx="1609011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24" name="Text 22"/>
          <p:cNvSpPr/>
          <p:nvPr/>
        </p:nvSpPr>
        <p:spPr>
          <a:xfrm>
            <a:off x="14202608" y="7724537"/>
            <a:ext cx="285750" cy="25205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5</a:t>
            </a:r>
            <a:endParaRPr lang="en-US" sz="13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869156"/>
            <a:ext cx="9782413" cy="6591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5150"/>
              </a:lnSpc>
              <a:buNone/>
            </a:pPr>
            <a:r>
              <a:rPr lang="en-US" sz="41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Doppino Telefonico (Twisted Pair) - Parte 2</a:t>
            </a:r>
            <a:endParaRPr lang="en-US" sz="4150" dirty="0"/>
          </a:p>
        </p:txBody>
      </p:sp>
      <p:sp>
        <p:nvSpPr>
          <p:cNvPr id="3" name="Text 1"/>
          <p:cNvSpPr/>
          <p:nvPr/>
        </p:nvSpPr>
        <p:spPr>
          <a:xfrm>
            <a:off x="829032" y="1956078"/>
            <a:ext cx="26366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Cavi Ethernet</a:t>
            </a:r>
            <a:endParaRPr lang="en-US" sz="2050" dirty="0"/>
          </a:p>
        </p:txBody>
      </p:sp>
      <p:sp>
        <p:nvSpPr>
          <p:cNvPr id="4" name="Shape 2"/>
          <p:cNvSpPr/>
          <p:nvPr/>
        </p:nvSpPr>
        <p:spPr>
          <a:xfrm>
            <a:off x="829032" y="2478167"/>
            <a:ext cx="6240542" cy="3798808"/>
          </a:xfrm>
          <a:prstGeom prst="roundRect">
            <a:avLst>
              <a:gd name="adj" fmla="val 241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36652" y="2485787"/>
            <a:ext cx="6224587" cy="51839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038939" y="2596039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Cat 5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3117294" y="2596039"/>
            <a:ext cx="166425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100 MHz, obsoleto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5191839" y="2596039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100 Mbps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836652" y="3004185"/>
            <a:ext cx="6224587" cy="81629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38939" y="3114437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Cat 5e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3117294" y="3114437"/>
            <a:ext cx="1664256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100 MHz, riduce diafonia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5191839" y="3114437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 Gbps</a:t>
            </a:r>
            <a:endParaRPr lang="en-US" sz="1550" dirty="0"/>
          </a:p>
        </p:txBody>
      </p:sp>
      <p:sp>
        <p:nvSpPr>
          <p:cNvPr id="13" name="Shape 11"/>
          <p:cNvSpPr/>
          <p:nvPr/>
        </p:nvSpPr>
        <p:spPr>
          <a:xfrm>
            <a:off x="836652" y="3820478"/>
            <a:ext cx="6224587" cy="81629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4" name="Text 12"/>
          <p:cNvSpPr/>
          <p:nvPr/>
        </p:nvSpPr>
        <p:spPr>
          <a:xfrm>
            <a:off x="1038939" y="3930729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Cat 6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3117294" y="3930729"/>
            <a:ext cx="1664256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250 MHz, schermatura</a:t>
            </a:r>
            <a:endParaRPr lang="en-US" sz="1550" dirty="0"/>
          </a:p>
        </p:txBody>
      </p:sp>
      <p:sp>
        <p:nvSpPr>
          <p:cNvPr id="16" name="Text 14"/>
          <p:cNvSpPr/>
          <p:nvPr/>
        </p:nvSpPr>
        <p:spPr>
          <a:xfrm>
            <a:off x="5191839" y="3930729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 Gbps</a:t>
            </a:r>
            <a:endParaRPr lang="en-US" sz="1550" dirty="0"/>
          </a:p>
        </p:txBody>
      </p:sp>
      <p:sp>
        <p:nvSpPr>
          <p:cNvPr id="17" name="Shape 15"/>
          <p:cNvSpPr/>
          <p:nvPr/>
        </p:nvSpPr>
        <p:spPr>
          <a:xfrm>
            <a:off x="836652" y="4636770"/>
            <a:ext cx="6224587" cy="816293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038939" y="4747022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Cat 6A</a:t>
            </a:r>
            <a:endParaRPr lang="en-US" sz="1550" dirty="0"/>
          </a:p>
        </p:txBody>
      </p:sp>
      <p:sp>
        <p:nvSpPr>
          <p:cNvPr id="19" name="Text 17"/>
          <p:cNvSpPr/>
          <p:nvPr/>
        </p:nvSpPr>
        <p:spPr>
          <a:xfrm>
            <a:off x="3117294" y="4747022"/>
            <a:ext cx="1664256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500 MHz, fino a 100m</a:t>
            </a:r>
            <a:endParaRPr lang="en-US" sz="1550" dirty="0"/>
          </a:p>
        </p:txBody>
      </p:sp>
      <p:sp>
        <p:nvSpPr>
          <p:cNvPr id="20" name="Text 18"/>
          <p:cNvSpPr/>
          <p:nvPr/>
        </p:nvSpPr>
        <p:spPr>
          <a:xfrm>
            <a:off x="5191839" y="4747022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 Gbps</a:t>
            </a:r>
            <a:endParaRPr lang="en-US" sz="1550" dirty="0"/>
          </a:p>
        </p:txBody>
      </p:sp>
      <p:sp>
        <p:nvSpPr>
          <p:cNvPr id="21" name="Shape 19"/>
          <p:cNvSpPr/>
          <p:nvPr/>
        </p:nvSpPr>
        <p:spPr>
          <a:xfrm>
            <a:off x="836652" y="5453063"/>
            <a:ext cx="6224587" cy="816293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2" name="Text 20"/>
          <p:cNvSpPr/>
          <p:nvPr/>
        </p:nvSpPr>
        <p:spPr>
          <a:xfrm>
            <a:off x="1038939" y="5563314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Cat 7</a:t>
            </a:r>
            <a:endParaRPr lang="en-US" sz="1550" dirty="0"/>
          </a:p>
        </p:txBody>
      </p:sp>
      <p:sp>
        <p:nvSpPr>
          <p:cNvPr id="23" name="Text 21"/>
          <p:cNvSpPr/>
          <p:nvPr/>
        </p:nvSpPr>
        <p:spPr>
          <a:xfrm>
            <a:off x="3117294" y="5563314"/>
            <a:ext cx="1664256" cy="595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600 MHz, doppia schermatura</a:t>
            </a:r>
            <a:endParaRPr lang="en-US" sz="1550" dirty="0"/>
          </a:p>
        </p:txBody>
      </p:sp>
      <p:sp>
        <p:nvSpPr>
          <p:cNvPr id="24" name="Text 22"/>
          <p:cNvSpPr/>
          <p:nvPr/>
        </p:nvSpPr>
        <p:spPr>
          <a:xfrm>
            <a:off x="5191839" y="5563314"/>
            <a:ext cx="1668066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 Gbps</a:t>
            </a:r>
            <a:endParaRPr lang="en-US" sz="1550" dirty="0"/>
          </a:p>
        </p:txBody>
      </p:sp>
      <p:sp>
        <p:nvSpPr>
          <p:cNvPr id="25" name="Text 23"/>
          <p:cNvSpPr/>
          <p:nvPr/>
        </p:nvSpPr>
        <p:spPr>
          <a:xfrm>
            <a:off x="7568446" y="1956078"/>
            <a:ext cx="26366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Connettore RJ45</a:t>
            </a:r>
            <a:endParaRPr lang="en-US" sz="2050" dirty="0"/>
          </a:p>
        </p:txBody>
      </p:sp>
      <p:sp>
        <p:nvSpPr>
          <p:cNvPr id="26" name="Text 24"/>
          <p:cNvSpPr/>
          <p:nvPr/>
        </p:nvSpPr>
        <p:spPr>
          <a:xfrm>
            <a:off x="7568446" y="2456736"/>
            <a:ext cx="6240542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Standard per tutti i cavi Ethernet. 8 contatti per 4 coppie di fili.</a:t>
            </a:r>
            <a:endParaRPr lang="en-US" sz="1550" dirty="0"/>
          </a:p>
        </p:txBody>
      </p:sp>
      <p:sp>
        <p:nvSpPr>
          <p:cNvPr id="27" name="Shape 25"/>
          <p:cNvSpPr/>
          <p:nvPr/>
        </p:nvSpPr>
        <p:spPr>
          <a:xfrm>
            <a:off x="7568446" y="3054132"/>
            <a:ext cx="100608" cy="100608"/>
          </a:xfrm>
          <a:prstGeom prst="roundRect">
            <a:avLst>
              <a:gd name="adj" fmla="val 454437"/>
            </a:avLst>
          </a:prstGeom>
          <a:solidFill>
            <a:srgbClr val="000103"/>
          </a:solidFill>
          <a:ln/>
        </p:spPr>
      </p:sp>
      <p:sp>
        <p:nvSpPr>
          <p:cNvPr id="28" name="Text 26"/>
          <p:cNvSpPr/>
          <p:nvPr/>
        </p:nvSpPr>
        <p:spPr>
          <a:xfrm>
            <a:off x="7840147" y="2947154"/>
            <a:ext cx="26366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Vantaggi</a:t>
            </a:r>
            <a:endParaRPr lang="en-US" sz="2050" dirty="0"/>
          </a:p>
        </p:txBody>
      </p:sp>
      <p:sp>
        <p:nvSpPr>
          <p:cNvPr id="29" name="Text 27"/>
          <p:cNvSpPr/>
          <p:nvPr/>
        </p:nvSpPr>
        <p:spPr>
          <a:xfrm>
            <a:off x="7840147" y="3447812"/>
            <a:ext cx="5968841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Economico, flessibile, facile installazione</a:t>
            </a:r>
            <a:endParaRPr lang="en-US" sz="1550" dirty="0"/>
          </a:p>
        </p:txBody>
      </p:sp>
      <p:sp>
        <p:nvSpPr>
          <p:cNvPr id="30" name="Shape 28"/>
          <p:cNvSpPr/>
          <p:nvPr/>
        </p:nvSpPr>
        <p:spPr>
          <a:xfrm>
            <a:off x="7568446" y="4194870"/>
            <a:ext cx="100608" cy="100608"/>
          </a:xfrm>
          <a:prstGeom prst="roundRect">
            <a:avLst>
              <a:gd name="adj" fmla="val 454437"/>
            </a:avLst>
          </a:prstGeom>
          <a:solidFill>
            <a:srgbClr val="000103"/>
          </a:solidFill>
          <a:ln/>
        </p:spPr>
      </p:sp>
      <p:sp>
        <p:nvSpPr>
          <p:cNvPr id="31" name="Text 29"/>
          <p:cNvSpPr/>
          <p:nvPr/>
        </p:nvSpPr>
        <p:spPr>
          <a:xfrm>
            <a:off x="7840147" y="4087892"/>
            <a:ext cx="26366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Svantaggi</a:t>
            </a:r>
            <a:endParaRPr lang="en-US" sz="2050" dirty="0"/>
          </a:p>
        </p:txBody>
      </p:sp>
      <p:sp>
        <p:nvSpPr>
          <p:cNvPr id="32" name="Text 30"/>
          <p:cNvSpPr/>
          <p:nvPr/>
        </p:nvSpPr>
        <p:spPr>
          <a:xfrm>
            <a:off x="7840147" y="4588550"/>
            <a:ext cx="5968841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Sensibile a interferenze, attenuazione</a:t>
            </a:r>
            <a:endParaRPr lang="en-US" sz="1550" dirty="0"/>
          </a:p>
        </p:txBody>
      </p:sp>
      <p:sp>
        <p:nvSpPr>
          <p:cNvPr id="33" name="Shape 31"/>
          <p:cNvSpPr/>
          <p:nvPr/>
        </p:nvSpPr>
        <p:spPr>
          <a:xfrm>
            <a:off x="7568446" y="5335607"/>
            <a:ext cx="100608" cy="100608"/>
          </a:xfrm>
          <a:prstGeom prst="roundRect">
            <a:avLst>
              <a:gd name="adj" fmla="val 454437"/>
            </a:avLst>
          </a:prstGeom>
          <a:solidFill>
            <a:srgbClr val="000103"/>
          </a:solidFill>
          <a:ln/>
        </p:spPr>
      </p:sp>
      <p:sp>
        <p:nvSpPr>
          <p:cNvPr id="34" name="Text 32"/>
          <p:cNvSpPr/>
          <p:nvPr/>
        </p:nvSpPr>
        <p:spPr>
          <a:xfrm>
            <a:off x="7840147" y="5228630"/>
            <a:ext cx="26366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Distanza Max</a:t>
            </a:r>
            <a:endParaRPr lang="en-US" sz="2050" dirty="0"/>
          </a:p>
        </p:txBody>
      </p:sp>
      <p:sp>
        <p:nvSpPr>
          <p:cNvPr id="35" name="Text 33"/>
          <p:cNvSpPr/>
          <p:nvPr/>
        </p:nvSpPr>
        <p:spPr>
          <a:xfrm>
            <a:off x="7840147" y="5729288"/>
            <a:ext cx="5968841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100 metri (standard)</a:t>
            </a:r>
            <a:endParaRPr lang="en-US" sz="1550" dirty="0"/>
          </a:p>
        </p:txBody>
      </p:sp>
      <p:sp>
        <p:nvSpPr>
          <p:cNvPr id="36" name="Shape 34"/>
          <p:cNvSpPr/>
          <p:nvPr/>
        </p:nvSpPr>
        <p:spPr>
          <a:xfrm>
            <a:off x="7568446" y="6476345"/>
            <a:ext cx="100608" cy="100608"/>
          </a:xfrm>
          <a:prstGeom prst="roundRect">
            <a:avLst>
              <a:gd name="adj" fmla="val 454437"/>
            </a:avLst>
          </a:prstGeom>
          <a:solidFill>
            <a:srgbClr val="000103"/>
          </a:solidFill>
          <a:ln/>
        </p:spPr>
      </p:sp>
      <p:sp>
        <p:nvSpPr>
          <p:cNvPr id="37" name="Text 35"/>
          <p:cNvSpPr/>
          <p:nvPr/>
        </p:nvSpPr>
        <p:spPr>
          <a:xfrm>
            <a:off x="7840147" y="6369368"/>
            <a:ext cx="2636639" cy="3295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Topologia</a:t>
            </a:r>
            <a:endParaRPr lang="en-US" sz="2050" dirty="0"/>
          </a:p>
        </p:txBody>
      </p:sp>
      <p:sp>
        <p:nvSpPr>
          <p:cNvPr id="38" name="Text 36"/>
          <p:cNvSpPr/>
          <p:nvPr/>
        </p:nvSpPr>
        <p:spPr>
          <a:xfrm>
            <a:off x="7840147" y="6870025"/>
            <a:ext cx="5968841" cy="297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00"/>
              </a:lnSpc>
              <a:buNone/>
            </a:pPr>
            <a:r>
              <a:rPr lang="en-US" sz="15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Stella (punto-punto)</a:t>
            </a:r>
            <a:endParaRPr lang="en-US" sz="1550" dirty="0"/>
          </a:p>
        </p:txBody>
      </p:sp>
      <p:sp>
        <p:nvSpPr>
          <p:cNvPr id="39" name="Text 37"/>
          <p:cNvSpPr/>
          <p:nvPr/>
        </p:nvSpPr>
        <p:spPr>
          <a:xfrm>
            <a:off x="142042" y="7727871"/>
            <a:ext cx="1238726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40" name="Text 38"/>
          <p:cNvSpPr/>
          <p:nvPr/>
        </p:nvSpPr>
        <p:spPr>
          <a:xfrm>
            <a:off x="6506289" y="7727871"/>
            <a:ext cx="1617583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41" name="Text 39"/>
          <p:cNvSpPr/>
          <p:nvPr/>
        </p:nvSpPr>
        <p:spPr>
          <a:xfrm>
            <a:off x="14190702" y="7727871"/>
            <a:ext cx="297537" cy="2453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9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6</a:t>
            </a:r>
            <a:endParaRPr lang="en-US" sz="1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826889"/>
            <a:ext cx="8631436" cy="581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Doppino Telefonico (Twisted Pair) - Parte 2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829032" y="1741527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Cavo Ethernet</a:t>
            </a:r>
            <a:endParaRPr lang="en-US" sz="18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032" y="2182177"/>
            <a:ext cx="4702016" cy="470201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29032" y="7034093"/>
            <a:ext cx="6269474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Cavo Ethernet Cat 6 con coppie intrecciate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7539514" y="1741527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Connettore RJ45</a:t>
            </a:r>
            <a:endParaRPr lang="en-US" sz="1800" dirty="0"/>
          </a:p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9514" y="2182177"/>
            <a:ext cx="4702016" cy="4702016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7539514" y="7034093"/>
            <a:ext cx="6269474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Connettore RJ45 standard con 8 contatti</a:t>
            </a:r>
            <a:endParaRPr lang="en-US" sz="1350" dirty="0"/>
          </a:p>
        </p:txBody>
      </p:sp>
      <p:sp>
        <p:nvSpPr>
          <p:cNvPr id="9" name="Text 5"/>
          <p:cNvSpPr/>
          <p:nvPr/>
        </p:nvSpPr>
        <p:spPr>
          <a:xfrm>
            <a:off x="142042" y="7734538"/>
            <a:ext cx="1266825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10" name="Text 6"/>
          <p:cNvSpPr/>
          <p:nvPr/>
        </p:nvSpPr>
        <p:spPr>
          <a:xfrm>
            <a:off x="6496169" y="7734538"/>
            <a:ext cx="1637824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11" name="Text 7"/>
          <p:cNvSpPr/>
          <p:nvPr/>
        </p:nvSpPr>
        <p:spPr>
          <a:xfrm>
            <a:off x="14162603" y="7734538"/>
            <a:ext cx="325636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7</a:t>
            </a:r>
            <a:endParaRPr lang="en-US" sz="13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939522"/>
            <a:ext cx="4342805" cy="5429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250"/>
              </a:lnSpc>
              <a:buNone/>
            </a:pPr>
            <a:r>
              <a:rPr lang="en-US" sz="34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Il Cavo Coassiale</a:t>
            </a:r>
            <a:endParaRPr lang="en-US" sz="3400" dirty="0"/>
          </a:p>
        </p:txBody>
      </p:sp>
      <p:sp>
        <p:nvSpPr>
          <p:cNvPr id="3" name="Text 1"/>
          <p:cNvSpPr/>
          <p:nvPr/>
        </p:nvSpPr>
        <p:spPr>
          <a:xfrm>
            <a:off x="829032" y="1772483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Struttura Fisica</a:t>
            </a:r>
            <a:endParaRPr lang="en-US" sz="1700" dirty="0"/>
          </a:p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9032" y="2174438"/>
            <a:ext cx="4398645" cy="874157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829032" y="3179088"/>
            <a:ext cx="3083957" cy="959644"/>
          </a:xfrm>
          <a:prstGeom prst="roundRect">
            <a:avLst>
              <a:gd name="adj" fmla="val 95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6" name="Text 3"/>
          <p:cNvSpPr/>
          <p:nvPr/>
        </p:nvSpPr>
        <p:spPr>
          <a:xfrm>
            <a:off x="1002387" y="3352443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Anima Centrale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1002387" y="3739872"/>
            <a:ext cx="2737247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Conduttore di rame/acciaio</a:t>
            </a:r>
            <a:endParaRPr lang="en-US" sz="1300" dirty="0"/>
          </a:p>
        </p:txBody>
      </p:sp>
      <p:sp>
        <p:nvSpPr>
          <p:cNvPr id="8" name="Shape 5"/>
          <p:cNvSpPr/>
          <p:nvPr/>
        </p:nvSpPr>
        <p:spPr>
          <a:xfrm>
            <a:off x="4028956" y="3179088"/>
            <a:ext cx="3083957" cy="959644"/>
          </a:xfrm>
          <a:prstGeom prst="roundRect">
            <a:avLst>
              <a:gd name="adj" fmla="val 95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202311" y="3352443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Isolante Dielettrico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4202311" y="3739872"/>
            <a:ext cx="2737247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Plastica/PTFE</a:t>
            </a:r>
            <a:endParaRPr lang="en-US" sz="1300" dirty="0"/>
          </a:p>
        </p:txBody>
      </p:sp>
      <p:sp>
        <p:nvSpPr>
          <p:cNvPr id="11" name="Shape 8"/>
          <p:cNvSpPr/>
          <p:nvPr/>
        </p:nvSpPr>
        <p:spPr>
          <a:xfrm>
            <a:off x="829032" y="4254698"/>
            <a:ext cx="3083957" cy="959644"/>
          </a:xfrm>
          <a:prstGeom prst="roundRect">
            <a:avLst>
              <a:gd name="adj" fmla="val 95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1002387" y="4428053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Schermo Metallico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002387" y="4815483"/>
            <a:ext cx="2737247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Calza intrecciata</a:t>
            </a:r>
            <a:endParaRPr lang="en-US" sz="1300" dirty="0"/>
          </a:p>
        </p:txBody>
      </p:sp>
      <p:sp>
        <p:nvSpPr>
          <p:cNvPr id="14" name="Shape 11"/>
          <p:cNvSpPr/>
          <p:nvPr/>
        </p:nvSpPr>
        <p:spPr>
          <a:xfrm>
            <a:off x="4028956" y="4254698"/>
            <a:ext cx="3083957" cy="959644"/>
          </a:xfrm>
          <a:prstGeom prst="roundRect">
            <a:avLst>
              <a:gd name="adj" fmla="val 953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15" name="Text 12"/>
          <p:cNvSpPr/>
          <p:nvPr/>
        </p:nvSpPr>
        <p:spPr>
          <a:xfrm>
            <a:off x="4202311" y="4428053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Guaina Esterna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4202311" y="4815483"/>
            <a:ext cx="2737247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PVC protettivo</a:t>
            </a:r>
            <a:endParaRPr lang="en-US" sz="1300" dirty="0"/>
          </a:p>
        </p:txBody>
      </p:sp>
      <p:sp>
        <p:nvSpPr>
          <p:cNvPr id="17" name="Text 14"/>
          <p:cNvSpPr/>
          <p:nvPr/>
        </p:nvSpPr>
        <p:spPr>
          <a:xfrm>
            <a:off x="829032" y="5344835"/>
            <a:ext cx="2249805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Caratteristiche Elettriche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1289447" y="5829657"/>
            <a:ext cx="2148602" cy="547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4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50Ω</a:t>
            </a:r>
            <a:endParaRPr lang="en-US" sz="4300" dirty="0"/>
          </a:p>
        </p:txBody>
      </p:sp>
      <p:sp>
        <p:nvSpPr>
          <p:cNvPr id="19" name="Text 16"/>
          <p:cNvSpPr/>
          <p:nvPr/>
        </p:nvSpPr>
        <p:spPr>
          <a:xfrm>
            <a:off x="1278017" y="6546652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Ethernet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829032" y="6934081"/>
            <a:ext cx="3069431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Dati digitali</a:t>
            </a:r>
            <a:endParaRPr lang="en-US" sz="1300" dirty="0"/>
          </a:p>
        </p:txBody>
      </p:sp>
      <p:sp>
        <p:nvSpPr>
          <p:cNvPr id="21" name="Text 18"/>
          <p:cNvSpPr/>
          <p:nvPr/>
        </p:nvSpPr>
        <p:spPr>
          <a:xfrm>
            <a:off x="4503896" y="5829657"/>
            <a:ext cx="2148602" cy="5470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4300"/>
              </a:lnSpc>
              <a:buNone/>
            </a:pPr>
            <a:r>
              <a:rPr lang="en-US" sz="4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75Ω</a:t>
            </a:r>
            <a:endParaRPr lang="en-US" sz="4300" dirty="0"/>
          </a:p>
        </p:txBody>
      </p:sp>
      <p:sp>
        <p:nvSpPr>
          <p:cNvPr id="22" name="Text 19"/>
          <p:cNvSpPr/>
          <p:nvPr/>
        </p:nvSpPr>
        <p:spPr>
          <a:xfrm>
            <a:off x="4492466" y="6546652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Video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4043482" y="6934081"/>
            <a:ext cx="3069431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TV, CCTV</a:t>
            </a:r>
            <a:endParaRPr lang="en-US" sz="1300" dirty="0"/>
          </a:p>
        </p:txBody>
      </p:sp>
      <p:sp>
        <p:nvSpPr>
          <p:cNvPr id="24" name="Text 21"/>
          <p:cNvSpPr/>
          <p:nvPr/>
        </p:nvSpPr>
        <p:spPr>
          <a:xfrm>
            <a:off x="7525107" y="1772483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Tipologie Standard</a:t>
            </a:r>
            <a:endParaRPr lang="en-US" sz="1700" dirty="0"/>
          </a:p>
        </p:txBody>
      </p:sp>
      <p:sp>
        <p:nvSpPr>
          <p:cNvPr id="25" name="Shape 22"/>
          <p:cNvSpPr/>
          <p:nvPr/>
        </p:nvSpPr>
        <p:spPr>
          <a:xfrm>
            <a:off x="7525107" y="2174438"/>
            <a:ext cx="3083957" cy="1515070"/>
          </a:xfrm>
          <a:prstGeom prst="roundRect">
            <a:avLst>
              <a:gd name="adj" fmla="val 604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26" name="Text 23"/>
          <p:cNvSpPr/>
          <p:nvPr/>
        </p:nvSpPr>
        <p:spPr>
          <a:xfrm>
            <a:off x="7698462" y="2347793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RG58 (Thin Ethernet)</a:t>
            </a:r>
            <a:endParaRPr lang="en-US" sz="1700" dirty="0"/>
          </a:p>
        </p:txBody>
      </p:sp>
      <p:sp>
        <p:nvSpPr>
          <p:cNvPr id="27" name="Text 24"/>
          <p:cNvSpPr/>
          <p:nvPr/>
        </p:nvSpPr>
        <p:spPr>
          <a:xfrm>
            <a:off x="7698462" y="2735223"/>
            <a:ext cx="2737247" cy="451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Flessibile, economico. Standard 10Base2, max 185m</a:t>
            </a:r>
            <a:endParaRPr lang="en-US" sz="1300" dirty="0"/>
          </a:p>
        </p:txBody>
      </p:sp>
      <p:sp>
        <p:nvSpPr>
          <p:cNvPr id="28" name="Text 25"/>
          <p:cNvSpPr/>
          <p:nvPr/>
        </p:nvSpPr>
        <p:spPr>
          <a:xfrm>
            <a:off x="7698462" y="3290649"/>
            <a:ext cx="2737247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50Ω</a:t>
            </a:r>
            <a:endParaRPr lang="en-US" sz="1300" dirty="0"/>
          </a:p>
        </p:txBody>
      </p:sp>
      <p:sp>
        <p:nvSpPr>
          <p:cNvPr id="29" name="Shape 26"/>
          <p:cNvSpPr/>
          <p:nvPr/>
        </p:nvSpPr>
        <p:spPr>
          <a:xfrm>
            <a:off x="10725031" y="2174438"/>
            <a:ext cx="3083957" cy="1515070"/>
          </a:xfrm>
          <a:prstGeom prst="roundRect">
            <a:avLst>
              <a:gd name="adj" fmla="val 604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30" name="Text 27"/>
          <p:cNvSpPr/>
          <p:nvPr/>
        </p:nvSpPr>
        <p:spPr>
          <a:xfrm>
            <a:off x="10898386" y="2347793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RG59</a:t>
            </a:r>
            <a:endParaRPr lang="en-US" sz="1700" dirty="0"/>
          </a:p>
        </p:txBody>
      </p:sp>
      <p:sp>
        <p:nvSpPr>
          <p:cNvPr id="31" name="Text 28"/>
          <p:cNvSpPr/>
          <p:nvPr/>
        </p:nvSpPr>
        <p:spPr>
          <a:xfrm>
            <a:off x="10898386" y="2735223"/>
            <a:ext cx="2737247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Video, TV via cavo, CCTV. Larga banda</a:t>
            </a:r>
            <a:endParaRPr lang="en-US" sz="1300" dirty="0"/>
          </a:p>
        </p:txBody>
      </p:sp>
      <p:sp>
        <p:nvSpPr>
          <p:cNvPr id="32" name="Text 29"/>
          <p:cNvSpPr/>
          <p:nvPr/>
        </p:nvSpPr>
        <p:spPr>
          <a:xfrm>
            <a:off x="10898386" y="3065145"/>
            <a:ext cx="2737247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75Ω</a:t>
            </a:r>
            <a:endParaRPr lang="en-US" sz="1300" dirty="0"/>
          </a:p>
        </p:txBody>
      </p:sp>
      <p:sp>
        <p:nvSpPr>
          <p:cNvPr id="33" name="Shape 30"/>
          <p:cNvSpPr/>
          <p:nvPr/>
        </p:nvSpPr>
        <p:spPr>
          <a:xfrm>
            <a:off x="7525107" y="3805476"/>
            <a:ext cx="6283881" cy="1289566"/>
          </a:xfrm>
          <a:prstGeom prst="roundRect">
            <a:avLst>
              <a:gd name="adj" fmla="val 709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34" name="Text 31"/>
          <p:cNvSpPr/>
          <p:nvPr/>
        </p:nvSpPr>
        <p:spPr>
          <a:xfrm>
            <a:off x="7698462" y="3978831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RG213 (Thick Ethernet)</a:t>
            </a:r>
            <a:endParaRPr lang="en-US" sz="1700" dirty="0"/>
          </a:p>
        </p:txBody>
      </p:sp>
      <p:sp>
        <p:nvSpPr>
          <p:cNvPr id="35" name="Text 32"/>
          <p:cNvSpPr/>
          <p:nvPr/>
        </p:nvSpPr>
        <p:spPr>
          <a:xfrm>
            <a:off x="7698462" y="4366260"/>
            <a:ext cx="5937171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Grande diametro, bassa attenuazione. Standard 10Base5, max 500m</a:t>
            </a:r>
            <a:endParaRPr lang="en-US" sz="1300" dirty="0"/>
          </a:p>
        </p:txBody>
      </p:sp>
      <p:sp>
        <p:nvSpPr>
          <p:cNvPr id="36" name="Text 33"/>
          <p:cNvSpPr/>
          <p:nvPr/>
        </p:nvSpPr>
        <p:spPr>
          <a:xfrm>
            <a:off x="7698462" y="4696182"/>
            <a:ext cx="5937171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50Ω</a:t>
            </a:r>
            <a:endParaRPr lang="en-US" sz="1300" dirty="0"/>
          </a:p>
        </p:txBody>
      </p:sp>
      <p:sp>
        <p:nvSpPr>
          <p:cNvPr id="37" name="Shape 34"/>
          <p:cNvSpPr/>
          <p:nvPr/>
        </p:nvSpPr>
        <p:spPr>
          <a:xfrm>
            <a:off x="7525107" y="5225534"/>
            <a:ext cx="3083957" cy="1185148"/>
          </a:xfrm>
          <a:prstGeom prst="roundRect">
            <a:avLst>
              <a:gd name="adj" fmla="val 77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38" name="Text 35"/>
          <p:cNvSpPr/>
          <p:nvPr/>
        </p:nvSpPr>
        <p:spPr>
          <a:xfrm>
            <a:off x="7698462" y="5398889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Vantaggi</a:t>
            </a:r>
            <a:endParaRPr lang="en-US" sz="1700" dirty="0"/>
          </a:p>
        </p:txBody>
      </p:sp>
      <p:sp>
        <p:nvSpPr>
          <p:cNvPr id="39" name="Text 36"/>
          <p:cNvSpPr/>
          <p:nvPr/>
        </p:nvSpPr>
        <p:spPr>
          <a:xfrm>
            <a:off x="7698462" y="5786318"/>
            <a:ext cx="2737247" cy="4510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Bassa attenuazione, schermatura, broadcast</a:t>
            </a:r>
            <a:endParaRPr lang="en-US" sz="1300" dirty="0"/>
          </a:p>
        </p:txBody>
      </p:sp>
      <p:sp>
        <p:nvSpPr>
          <p:cNvPr id="40" name="Shape 37"/>
          <p:cNvSpPr/>
          <p:nvPr/>
        </p:nvSpPr>
        <p:spPr>
          <a:xfrm>
            <a:off x="10725031" y="5225534"/>
            <a:ext cx="3083957" cy="1185148"/>
          </a:xfrm>
          <a:prstGeom prst="roundRect">
            <a:avLst>
              <a:gd name="adj" fmla="val 77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47650" dist="0" dir="0">
              <a:srgbClr val="333333">
                <a:alpha val="10000"/>
              </a:srgbClr>
            </a:outerShdw>
          </a:effectLst>
        </p:spPr>
      </p:sp>
      <p:sp>
        <p:nvSpPr>
          <p:cNvPr id="41" name="Text 38"/>
          <p:cNvSpPr/>
          <p:nvPr/>
        </p:nvSpPr>
        <p:spPr>
          <a:xfrm>
            <a:off x="10898386" y="5398889"/>
            <a:ext cx="2171343" cy="2714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00"/>
              </a:lnSpc>
              <a:buNone/>
            </a:pPr>
            <a:r>
              <a:rPr lang="en-US" sz="17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Svantaggi</a:t>
            </a:r>
            <a:endParaRPr lang="en-US" sz="1700" dirty="0"/>
          </a:p>
        </p:txBody>
      </p:sp>
      <p:sp>
        <p:nvSpPr>
          <p:cNvPr id="42" name="Text 39"/>
          <p:cNvSpPr/>
          <p:nvPr/>
        </p:nvSpPr>
        <p:spPr>
          <a:xfrm>
            <a:off x="10898386" y="5786318"/>
            <a:ext cx="2737247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Costo, rigidità, difficile installazione</a:t>
            </a:r>
            <a:endParaRPr lang="en-US" sz="1300" dirty="0"/>
          </a:p>
        </p:txBody>
      </p:sp>
      <p:sp>
        <p:nvSpPr>
          <p:cNvPr id="43" name="Text 40"/>
          <p:cNvSpPr/>
          <p:nvPr/>
        </p:nvSpPr>
        <p:spPr>
          <a:xfrm>
            <a:off x="142042" y="7737872"/>
            <a:ext cx="1283732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44" name="Text 41"/>
          <p:cNvSpPr/>
          <p:nvPr/>
        </p:nvSpPr>
        <p:spPr>
          <a:xfrm>
            <a:off x="6490216" y="7737872"/>
            <a:ext cx="1649968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45" name="Text 42"/>
          <p:cNvSpPr/>
          <p:nvPr/>
        </p:nvSpPr>
        <p:spPr>
          <a:xfrm>
            <a:off x="14145935" y="7737872"/>
            <a:ext cx="342543" cy="2255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75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8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9032" y="781050"/>
            <a:ext cx="4652963" cy="581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4550"/>
              </a:lnSpc>
              <a:buNone/>
            </a:pPr>
            <a:r>
              <a:rPr lang="en-US" sz="3650" dirty="0">
                <a:solidFill>
                  <a:srgbClr val="0001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Fibra Ottica</a:t>
            </a:r>
            <a:endParaRPr lang="en-US" sz="3650" dirty="0"/>
          </a:p>
        </p:txBody>
      </p:sp>
      <p:sp>
        <p:nvSpPr>
          <p:cNvPr id="3" name="Shape 1"/>
          <p:cNvSpPr/>
          <p:nvPr/>
        </p:nvSpPr>
        <p:spPr>
          <a:xfrm>
            <a:off x="829032" y="1712357"/>
            <a:ext cx="6269474" cy="2277308"/>
          </a:xfrm>
          <a:prstGeom prst="roundRect">
            <a:avLst>
              <a:gd name="adj" fmla="val 402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4" name="Text 2"/>
          <p:cNvSpPr/>
          <p:nvPr/>
        </p:nvSpPr>
        <p:spPr>
          <a:xfrm>
            <a:off x="1014293" y="1897618"/>
            <a:ext cx="2658308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Principio di Funzionamento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1014293" y="2321600"/>
            <a:ext cx="5898952" cy="7458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La fibra ottica sfrutta la </a:t>
            </a:r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riflessione totale interna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: la luce rimane confinata nel nucleo perché l'indice di rifrazione del nucleo è maggiore di quello del rivestimento.</a:t>
            </a:r>
            <a:endParaRPr lang="en-US" sz="1350" dirty="0"/>
          </a:p>
        </p:txBody>
      </p:sp>
      <p:sp>
        <p:nvSpPr>
          <p:cNvPr id="6" name="Text 4"/>
          <p:cNvSpPr/>
          <p:nvPr/>
        </p:nvSpPr>
        <p:spPr>
          <a:xfrm>
            <a:off x="1014293" y="3187303"/>
            <a:ext cx="5898952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Legge di Snell: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n₁·sin(θ₁) = n₂·sin(θ₂)</a:t>
            </a:r>
            <a:endParaRPr lang="en-US" sz="1350" dirty="0"/>
          </a:p>
        </p:txBody>
      </p:sp>
      <p:sp>
        <p:nvSpPr>
          <p:cNvPr id="7" name="Text 5"/>
          <p:cNvSpPr/>
          <p:nvPr/>
        </p:nvSpPr>
        <p:spPr>
          <a:xfrm>
            <a:off x="1014293" y="3555802"/>
            <a:ext cx="5898952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Se θ &gt; θc (angolo critico) → riflessione totale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829032" y="4122896"/>
            <a:ext cx="6269474" cy="1633418"/>
          </a:xfrm>
          <a:prstGeom prst="roundRect">
            <a:avLst>
              <a:gd name="adj" fmla="val 560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1014293" y="4308158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Struttura</a:t>
            </a:r>
            <a:endParaRPr lang="en-US" sz="1800" dirty="0"/>
          </a:p>
        </p:txBody>
      </p:sp>
      <p:sp>
        <p:nvSpPr>
          <p:cNvPr id="10" name="Text 8"/>
          <p:cNvSpPr/>
          <p:nvPr/>
        </p:nvSpPr>
        <p:spPr>
          <a:xfrm>
            <a:off x="1014293" y="4732139"/>
            <a:ext cx="5898952" cy="8389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Nucleo (Core)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- Vetro di silice, 9-62.5 μm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Rivestimento (Cladding)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- Vetro, 125 μm</a:t>
            </a:r>
            <a:endParaRPr lang="en-US" sz="1350" dirty="0"/>
          </a:p>
          <a:p>
            <a:pPr algn="l" marL="342900" indent="-342900">
              <a:lnSpc>
                <a:spcPts val="1950"/>
              </a:lnSpc>
              <a:buSzPct val="100000"/>
              <a:buChar char="•"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Guaina (Coating)</a:t>
            </a:r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 - Protezione plastica</a:t>
            </a:r>
            <a:endParaRPr lang="en-US" sz="1350" dirty="0"/>
          </a:p>
        </p:txBody>
      </p:sp>
      <p:sp>
        <p:nvSpPr>
          <p:cNvPr id="11" name="Shape 9"/>
          <p:cNvSpPr/>
          <p:nvPr/>
        </p:nvSpPr>
        <p:spPr>
          <a:xfrm>
            <a:off x="7539514" y="1712357"/>
            <a:ext cx="6269474" cy="2885599"/>
          </a:xfrm>
          <a:prstGeom prst="roundRect">
            <a:avLst>
              <a:gd name="adj" fmla="val 317"/>
            </a:avLst>
          </a:prstGeom>
          <a:solidFill>
            <a:srgbClr val="FFFFFF"/>
          </a:solidFill>
          <a:ln w="7620">
            <a:solidFill>
              <a:srgbClr val="D8D4D4"/>
            </a:solidFill>
            <a:prstDash val="solid"/>
          </a:ln>
          <a:effectLst>
            <a:outerShdw sx="100000" sy="100000" kx="0" ky="0" algn="bl" rotWithShape="0" blurRad="265430" dist="0" dir="0">
              <a:srgbClr val="333333">
                <a:alpha val="10000"/>
              </a:srgbClr>
            </a:outerShdw>
          </a:effectLst>
        </p:spPr>
      </p:sp>
      <p:sp>
        <p:nvSpPr>
          <p:cNvPr id="12" name="Text 10"/>
          <p:cNvSpPr/>
          <p:nvPr/>
        </p:nvSpPr>
        <p:spPr>
          <a:xfrm>
            <a:off x="7724775" y="1897618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Tipologie</a:t>
            </a:r>
            <a:endParaRPr lang="en-US" sz="1800" dirty="0"/>
          </a:p>
        </p:txBody>
      </p:sp>
      <p:sp>
        <p:nvSpPr>
          <p:cNvPr id="13" name="Text 11"/>
          <p:cNvSpPr/>
          <p:nvPr/>
        </p:nvSpPr>
        <p:spPr>
          <a:xfrm>
            <a:off x="7724775" y="2321600"/>
            <a:ext cx="5898952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Monomodale</a:t>
            </a:r>
            <a:endParaRPr lang="en-US" sz="1350" dirty="0"/>
          </a:p>
        </p:txBody>
      </p:sp>
      <p:sp>
        <p:nvSpPr>
          <p:cNvPr id="14" name="Text 12"/>
          <p:cNvSpPr/>
          <p:nvPr/>
        </p:nvSpPr>
        <p:spPr>
          <a:xfrm>
            <a:off x="7724775" y="2690098"/>
            <a:ext cx="5898952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Nucleo: 9 μm. Un solo modo di propagazione.</a:t>
            </a:r>
            <a:endParaRPr lang="en-US" sz="1350" dirty="0"/>
          </a:p>
        </p:txBody>
      </p:sp>
      <p:sp>
        <p:nvSpPr>
          <p:cNvPr id="15" name="Text 13"/>
          <p:cNvSpPr/>
          <p:nvPr/>
        </p:nvSpPr>
        <p:spPr>
          <a:xfrm>
            <a:off x="7724775" y="3058597"/>
            <a:ext cx="5898952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100+ Gbps | 40+ km</a:t>
            </a:r>
            <a:endParaRPr lang="en-US" sz="1350" dirty="0"/>
          </a:p>
        </p:txBody>
      </p:sp>
      <p:sp>
        <p:nvSpPr>
          <p:cNvPr id="16" name="Text 14"/>
          <p:cNvSpPr/>
          <p:nvPr/>
        </p:nvSpPr>
        <p:spPr>
          <a:xfrm>
            <a:off x="7724775" y="3427095"/>
            <a:ext cx="5898952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b="1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Multimodale</a:t>
            </a:r>
            <a:endParaRPr lang="en-US" sz="1350" dirty="0"/>
          </a:p>
        </p:txBody>
      </p:sp>
      <p:sp>
        <p:nvSpPr>
          <p:cNvPr id="17" name="Text 15"/>
          <p:cNvSpPr/>
          <p:nvPr/>
        </p:nvSpPr>
        <p:spPr>
          <a:xfrm>
            <a:off x="7724775" y="3795593"/>
            <a:ext cx="5898952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Nucleo: 50/62.5 μm. Più modi.</a:t>
            </a:r>
            <a:endParaRPr lang="en-US" sz="1350" dirty="0"/>
          </a:p>
        </p:txBody>
      </p:sp>
      <p:sp>
        <p:nvSpPr>
          <p:cNvPr id="18" name="Text 16"/>
          <p:cNvSpPr/>
          <p:nvPr/>
        </p:nvSpPr>
        <p:spPr>
          <a:xfrm>
            <a:off x="7724775" y="4164092"/>
            <a:ext cx="5898952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1-10 Gbps | 2 km</a:t>
            </a:r>
            <a:endParaRPr lang="en-US" sz="1350" dirty="0"/>
          </a:p>
        </p:txBody>
      </p:sp>
      <p:sp>
        <p:nvSpPr>
          <p:cNvPr id="19" name="Shape 17"/>
          <p:cNvSpPr/>
          <p:nvPr/>
        </p:nvSpPr>
        <p:spPr>
          <a:xfrm>
            <a:off x="7539514" y="4842153"/>
            <a:ext cx="88821" cy="88821"/>
          </a:xfrm>
          <a:prstGeom prst="roundRect">
            <a:avLst>
              <a:gd name="adj" fmla="val 514743"/>
            </a:avLst>
          </a:prstGeom>
          <a:solidFill>
            <a:srgbClr val="000103"/>
          </a:solidFill>
          <a:ln/>
        </p:spPr>
      </p:sp>
      <p:sp>
        <p:nvSpPr>
          <p:cNvPr id="20" name="Text 18"/>
          <p:cNvSpPr/>
          <p:nvPr/>
        </p:nvSpPr>
        <p:spPr>
          <a:xfrm>
            <a:off x="7761565" y="4747855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Vantaggi</a:t>
            </a:r>
            <a:endParaRPr lang="en-US" sz="1800" dirty="0"/>
          </a:p>
        </p:txBody>
      </p:sp>
      <p:sp>
        <p:nvSpPr>
          <p:cNvPr id="21" name="Text 19"/>
          <p:cNvSpPr/>
          <p:nvPr/>
        </p:nvSpPr>
        <p:spPr>
          <a:xfrm>
            <a:off x="7761565" y="5171837"/>
            <a:ext cx="604742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Banda enorme, immunità ai disturbi</a:t>
            </a:r>
            <a:endParaRPr lang="en-US" sz="1350" dirty="0"/>
          </a:p>
        </p:txBody>
      </p:sp>
      <p:sp>
        <p:nvSpPr>
          <p:cNvPr id="22" name="Shape 20"/>
          <p:cNvSpPr/>
          <p:nvPr/>
        </p:nvSpPr>
        <p:spPr>
          <a:xfrm>
            <a:off x="7539514" y="5781199"/>
            <a:ext cx="88821" cy="88821"/>
          </a:xfrm>
          <a:prstGeom prst="roundRect">
            <a:avLst>
              <a:gd name="adj" fmla="val 514743"/>
            </a:avLst>
          </a:prstGeom>
          <a:solidFill>
            <a:srgbClr val="000103"/>
          </a:solidFill>
          <a:ln/>
        </p:spPr>
      </p:sp>
      <p:sp>
        <p:nvSpPr>
          <p:cNvPr id="23" name="Text 21"/>
          <p:cNvSpPr/>
          <p:nvPr/>
        </p:nvSpPr>
        <p:spPr>
          <a:xfrm>
            <a:off x="7761565" y="5686901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Svantaggi</a:t>
            </a:r>
            <a:endParaRPr lang="en-US" sz="1800" dirty="0"/>
          </a:p>
        </p:txBody>
      </p:sp>
      <p:sp>
        <p:nvSpPr>
          <p:cNvPr id="24" name="Text 22"/>
          <p:cNvSpPr/>
          <p:nvPr/>
        </p:nvSpPr>
        <p:spPr>
          <a:xfrm>
            <a:off x="7761565" y="6110883"/>
            <a:ext cx="604742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Costo, fragilità, connettori speciali</a:t>
            </a:r>
            <a:endParaRPr lang="en-US" sz="1350" dirty="0"/>
          </a:p>
        </p:txBody>
      </p:sp>
      <p:sp>
        <p:nvSpPr>
          <p:cNvPr id="25" name="Shape 23"/>
          <p:cNvSpPr/>
          <p:nvPr/>
        </p:nvSpPr>
        <p:spPr>
          <a:xfrm>
            <a:off x="7539514" y="6720245"/>
            <a:ext cx="88821" cy="88821"/>
          </a:xfrm>
          <a:prstGeom prst="roundRect">
            <a:avLst>
              <a:gd name="adj" fmla="val 514743"/>
            </a:avLst>
          </a:prstGeom>
          <a:solidFill>
            <a:srgbClr val="000103"/>
          </a:solidFill>
          <a:ln/>
        </p:spPr>
      </p:sp>
      <p:sp>
        <p:nvSpPr>
          <p:cNvPr id="26" name="Text 24"/>
          <p:cNvSpPr/>
          <p:nvPr/>
        </p:nvSpPr>
        <p:spPr>
          <a:xfrm>
            <a:off x="7761565" y="6625947"/>
            <a:ext cx="2326481" cy="2907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250"/>
              </a:lnSpc>
              <a:buNone/>
            </a:pPr>
            <a:r>
              <a:rPr lang="en-US" sz="18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Distanza Max</a:t>
            </a:r>
            <a:endParaRPr lang="en-US" sz="1800" dirty="0"/>
          </a:p>
        </p:txBody>
      </p:sp>
      <p:sp>
        <p:nvSpPr>
          <p:cNvPr id="27" name="Text 25"/>
          <p:cNvSpPr/>
          <p:nvPr/>
        </p:nvSpPr>
        <p:spPr>
          <a:xfrm>
            <a:off x="7761565" y="7049929"/>
            <a:ext cx="6047423" cy="2486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950"/>
              </a:lnSpc>
              <a:buNone/>
            </a:pPr>
            <a:r>
              <a:rPr lang="en-US" sz="135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40-100 km senza ripetitori</a:t>
            </a:r>
            <a:endParaRPr lang="en-US" sz="1350" dirty="0"/>
          </a:p>
        </p:txBody>
      </p:sp>
      <p:sp>
        <p:nvSpPr>
          <p:cNvPr id="28" name="Text 26"/>
          <p:cNvSpPr/>
          <p:nvPr/>
        </p:nvSpPr>
        <p:spPr>
          <a:xfrm>
            <a:off x="142042" y="7734538"/>
            <a:ext cx="1266825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Prof. Fedeli Ma</a:t>
            </a:r>
            <a:endParaRPr lang="en-US" sz="1300" dirty="0"/>
          </a:p>
        </p:txBody>
      </p:sp>
      <p:sp>
        <p:nvSpPr>
          <p:cNvPr id="29" name="Text 27"/>
          <p:cNvSpPr/>
          <p:nvPr/>
        </p:nvSpPr>
        <p:spPr>
          <a:xfrm>
            <a:off x="6496169" y="7734538"/>
            <a:ext cx="1637824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Tutti i diritti riservati</a:t>
            </a:r>
            <a:endParaRPr lang="en-US" sz="1300" dirty="0"/>
          </a:p>
        </p:txBody>
      </p:sp>
      <p:sp>
        <p:nvSpPr>
          <p:cNvPr id="30" name="Text 28"/>
          <p:cNvSpPr/>
          <p:nvPr/>
        </p:nvSpPr>
        <p:spPr>
          <a:xfrm>
            <a:off x="14162603" y="7734538"/>
            <a:ext cx="325636" cy="2321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r" indent="0" marL="0">
              <a:lnSpc>
                <a:spcPts val="1800"/>
              </a:lnSpc>
              <a:buNone/>
            </a:pPr>
            <a:r>
              <a:rPr lang="en-US" sz="1300" dirty="0">
                <a:solidFill>
                  <a:srgbClr val="030303"/>
                </a:solidFill>
                <a:latin typeface="Ancizar Serif" pitchFamily="34" charset="0"/>
                <a:ea typeface="Ancizar Serif" pitchFamily="34" charset="-122"/>
                <a:cs typeface="Ancizar Serif" pitchFamily="34" charset="-120"/>
              </a:rPr>
              <a:t>9</a:t>
            </a:r>
            <a:endParaRPr lang="en-US" sz="13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28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2026-02-17T17:51:40Z</dcterms:created>
  <dcterms:modified xsi:type="dcterms:W3CDTF">2026-02-17T17:51:40Z</dcterms:modified>
</cp:coreProperties>
</file>